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0692000" cx="7560000"/>
  <p:notesSz cx="6858000" cy="9144000"/>
  <p:embeddedFontLst>
    <p:embeddedFont>
      <p:font typeface="Sora SemiBold"/>
      <p:regular r:id="rId20"/>
      <p:bold r:id="rId21"/>
    </p:embeddedFont>
    <p:embeddedFont>
      <p:font typeface="Montserrat"/>
      <p:regular r:id="rId22"/>
      <p:bold r:id="rId23"/>
      <p:italic r:id="rId24"/>
      <p:boldItalic r:id="rId25"/>
    </p:embeddedFont>
    <p:embeddedFont>
      <p:font typeface="Montserrat Black"/>
      <p:bold r:id="rId26"/>
      <p:boldItalic r:id="rId27"/>
    </p:embeddedFont>
    <p:embeddedFont>
      <p:font typeface="Poppins"/>
      <p:regular r:id="rId28"/>
      <p:bold r:id="rId29"/>
      <p:italic r:id="rId30"/>
      <p:boldItalic r:id="rId31"/>
    </p:embeddedFont>
    <p:embeddedFont>
      <p:font typeface="Sora Light"/>
      <p:regular r:id="rId32"/>
      <p:bold r:id="rId33"/>
    </p:embeddedFont>
    <p:embeddedFont>
      <p:font typeface="Sora ExtraBold"/>
      <p:bold r:id="rId34"/>
    </p:embeddedFont>
    <p:embeddedFont>
      <p:font typeface="Sor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raSemiBold-regular.fntdata"/><Relationship Id="rId22" Type="http://schemas.openxmlformats.org/officeDocument/2006/relationships/font" Target="fonts/Montserrat-regular.fntdata"/><Relationship Id="rId21" Type="http://schemas.openxmlformats.org/officeDocument/2006/relationships/font" Target="fonts/SoraSemiBold-bold.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Black-bold.fntdata"/><Relationship Id="rId25" Type="http://schemas.openxmlformats.org/officeDocument/2006/relationships/font" Target="fonts/Montserrat-boldItalic.fntdata"/><Relationship Id="rId28" Type="http://schemas.openxmlformats.org/officeDocument/2006/relationships/font" Target="fonts/Poppins-regular.fntdata"/><Relationship Id="rId27" Type="http://schemas.openxmlformats.org/officeDocument/2006/relationships/font" Target="fonts/MontserratBlack-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oppins-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4.xml"/><Relationship Id="rId33" Type="http://schemas.openxmlformats.org/officeDocument/2006/relationships/font" Target="fonts/SoraLight-bold.fntdata"/><Relationship Id="rId10" Type="http://schemas.openxmlformats.org/officeDocument/2006/relationships/slide" Target="slides/slide3.xml"/><Relationship Id="rId32" Type="http://schemas.openxmlformats.org/officeDocument/2006/relationships/font" Target="fonts/SoraLight-regular.fntdata"/><Relationship Id="rId13" Type="http://schemas.openxmlformats.org/officeDocument/2006/relationships/slide" Target="slides/slide6.xml"/><Relationship Id="rId35" Type="http://schemas.openxmlformats.org/officeDocument/2006/relationships/font" Target="fonts/Sora-regular.fntdata"/><Relationship Id="rId12" Type="http://schemas.openxmlformats.org/officeDocument/2006/relationships/slide" Target="slides/slide5.xml"/><Relationship Id="rId34" Type="http://schemas.openxmlformats.org/officeDocument/2006/relationships/font" Target="fonts/SoraExtraBold-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Sora-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893e4105f_0_29:notes"/>
          <p:cNvSpPr/>
          <p:nvPr>
            <p:ph idx="2" type="sldImg"/>
          </p:nvPr>
        </p:nvSpPr>
        <p:spPr>
          <a:xfrm>
            <a:off x="2216723" y="685800"/>
            <a:ext cx="2424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12893e4105f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900">
              <a:solidFill>
                <a:srgbClr val="111111"/>
              </a:solidFill>
              <a:highlight>
                <a:srgbClr val="FFFFFF"/>
              </a:highlight>
              <a:latin typeface="Montserrat"/>
              <a:ea typeface="Montserrat"/>
              <a:cs typeface="Montserrat"/>
              <a:sym typeface="Montserrat"/>
            </a:endParaRPr>
          </a:p>
        </p:txBody>
      </p:sp>
      <p:sp>
        <p:nvSpPr>
          <p:cNvPr id="226" name="Google Shape;226;g12893e4105f_0_2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3f91b7b8f_0_739: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b3f91b7b8f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c580d555c_0_1914: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bc580d555c_0_1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bc580d555c_0_1:notes"/>
          <p:cNvSpPr/>
          <p:nvPr>
            <p:ph idx="2" type="sldImg"/>
          </p:nvPr>
        </p:nvSpPr>
        <p:spPr>
          <a:xfrm>
            <a:off x="2216723" y="685800"/>
            <a:ext cx="2424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2bc580d555c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900">
              <a:solidFill>
                <a:srgbClr val="111111"/>
              </a:solidFill>
              <a:highlight>
                <a:srgbClr val="FFFFFF"/>
              </a:highlight>
              <a:latin typeface="Montserrat"/>
              <a:ea typeface="Montserrat"/>
              <a:cs typeface="Montserrat"/>
              <a:sym typeface="Montserrat"/>
            </a:endParaRPr>
          </a:p>
        </p:txBody>
      </p:sp>
      <p:sp>
        <p:nvSpPr>
          <p:cNvPr id="496" name="Google Shape;496;g2bc580d555c_0_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3f91b7b8f_0_22: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3f91b7b8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1127992cdf_0_6: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1127992c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c580d555c_0_817: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bc580d555c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a:solidFill>
                  <a:schemeClr val="dk1"/>
                </a:solidFill>
              </a:rPr>
              <a:t>Professional Skiills Program</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c580d555c_0_935: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bc580d555c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c580d555c_0_1052: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bc580d555c_0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b3f91b7b8f_0_502: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b3f91b7b8f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c580d555c_0_1302: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c580d555c_0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bc580d555c_0_1794:notes"/>
          <p:cNvSpPr/>
          <p:nvPr>
            <p:ph idx="2" type="sldImg"/>
          </p:nvPr>
        </p:nvSpPr>
        <p:spPr>
          <a:xfrm>
            <a:off x="221700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bc580d555c_0_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4.jpg"/><Relationship Id="rId4" Type="http://schemas.openxmlformats.org/officeDocument/2006/relationships/image" Target="../media/image25.png"/><Relationship Id="rId10" Type="http://schemas.openxmlformats.org/officeDocument/2006/relationships/image" Target="../media/image41.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4.png"/><Relationship Id="rId8" Type="http://schemas.openxmlformats.org/officeDocument/2006/relationships/image" Target="../media/image4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2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567025" y="3321514"/>
            <a:ext cx="6426300" cy="2291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14"/>
          <p:cNvSpPr txBox="1"/>
          <p:nvPr>
            <p:ph idx="1" type="subTitle"/>
          </p:nvPr>
        </p:nvSpPr>
        <p:spPr>
          <a:xfrm>
            <a:off x="1134052" y="6058912"/>
            <a:ext cx="5292300" cy="273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0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5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9" name="Google Shape;59;p14"/>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pic>
        <p:nvPicPr>
          <p:cNvPr id="62" name="Google Shape;62;p14"/>
          <p:cNvPicPr preferRelativeResize="0"/>
          <p:nvPr/>
        </p:nvPicPr>
        <p:blipFill>
          <a:blip r:embed="rId2">
            <a:alphaModFix/>
          </a:blip>
          <a:stretch>
            <a:fillRect/>
          </a:stretch>
        </p:blipFill>
        <p:spPr>
          <a:xfrm>
            <a:off x="6104300" y="10048775"/>
            <a:ext cx="1335197" cy="559550"/>
          </a:xfrm>
          <a:prstGeom prst="rect">
            <a:avLst/>
          </a:prstGeom>
          <a:noFill/>
          <a:ln>
            <a:noFill/>
          </a:ln>
        </p:spPr>
      </p:pic>
      <p:pic>
        <p:nvPicPr>
          <p:cNvPr id="63" name="Google Shape;63;p14"/>
          <p:cNvPicPr preferRelativeResize="0"/>
          <p:nvPr/>
        </p:nvPicPr>
        <p:blipFill rotWithShape="1">
          <a:blip r:embed="rId3">
            <a:alphaModFix/>
          </a:blip>
          <a:srcRect b="0" l="2610" r="0" t="31101"/>
          <a:stretch/>
        </p:blipFill>
        <p:spPr>
          <a:xfrm flipH="1">
            <a:off x="2489199" y="5346000"/>
            <a:ext cx="5071126" cy="5346076"/>
          </a:xfrm>
          <a:prstGeom prst="rect">
            <a:avLst/>
          </a:prstGeom>
          <a:noFill/>
          <a:ln>
            <a:noFill/>
          </a:ln>
          <a:effectLst>
            <a:outerShdw blurRad="57150" rotWithShape="0" algn="bl" dir="5400000" dist="19050">
              <a:srgbClr val="000000">
                <a:alpha val="49800"/>
              </a:srgbClr>
            </a:outerShdw>
          </a:effectLst>
        </p:spPr>
      </p:pic>
      <p:pic>
        <p:nvPicPr>
          <p:cNvPr id="64" name="Google Shape;64;p14"/>
          <p:cNvPicPr preferRelativeResize="0"/>
          <p:nvPr/>
        </p:nvPicPr>
        <p:blipFill rotWithShape="1">
          <a:blip r:embed="rId4">
            <a:alphaModFix/>
          </a:blip>
          <a:srcRect b="0" l="0" r="28800" t="0"/>
          <a:stretch/>
        </p:blipFill>
        <p:spPr>
          <a:xfrm>
            <a:off x="1613600" y="0"/>
            <a:ext cx="5946727" cy="5346075"/>
          </a:xfrm>
          <a:prstGeom prst="rect">
            <a:avLst/>
          </a:prstGeom>
          <a:noFill/>
          <a:ln>
            <a:noFill/>
          </a:ln>
        </p:spPr>
      </p:pic>
      <p:sp>
        <p:nvSpPr>
          <p:cNvPr id="65" name="Google Shape;65;p14"/>
          <p:cNvSpPr/>
          <p:nvPr/>
        </p:nvSpPr>
        <p:spPr>
          <a:xfrm>
            <a:off x="0" y="0"/>
            <a:ext cx="7560300" cy="10692300"/>
          </a:xfrm>
          <a:prstGeom prst="homePlate">
            <a:avLst>
              <a:gd fmla="val 55022" name="adj"/>
            </a:avLst>
          </a:prstGeom>
          <a:solidFill>
            <a:srgbClr val="18284B"/>
          </a:solidFill>
          <a:ln cap="flat" cmpd="sng" w="9525">
            <a:solidFill>
              <a:srgbClr val="01206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1" lang="fr" sz="2200" u="none" cap="none" strike="noStrike">
                <a:solidFill>
                  <a:schemeClr val="lt1"/>
                </a:solidFill>
                <a:latin typeface="Montserrat"/>
                <a:ea typeface="Montserrat"/>
                <a:cs typeface="Montserrat"/>
                <a:sym typeface="Montserrat"/>
              </a:rPr>
              <a:t> </a:t>
            </a:r>
            <a:endParaRPr b="1" i="1" sz="2200" u="none" cap="none" strike="noStrike">
              <a:solidFill>
                <a:schemeClr val="lt1"/>
              </a:solidFill>
              <a:latin typeface="Montserrat"/>
              <a:ea typeface="Montserrat"/>
              <a:cs typeface="Montserrat"/>
              <a:sym typeface="Montserrat"/>
            </a:endParaRPr>
          </a:p>
        </p:txBody>
      </p:sp>
      <p:sp>
        <p:nvSpPr>
          <p:cNvPr id="66" name="Google Shape;66;p14"/>
          <p:cNvSpPr txBox="1"/>
          <p:nvPr/>
        </p:nvSpPr>
        <p:spPr>
          <a:xfrm>
            <a:off x="449325" y="2238075"/>
            <a:ext cx="4319700" cy="17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1" sz="2900">
              <a:solidFill>
                <a:srgbClr val="0096D9"/>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2400"/>
              <a:buFont typeface="Arial"/>
              <a:buNone/>
            </a:pPr>
            <a:r>
              <a:rPr b="1" lang="fr" sz="4000">
                <a:solidFill>
                  <a:schemeClr val="lt1"/>
                </a:solidFill>
                <a:latin typeface="Montserrat"/>
                <a:ea typeface="Montserrat"/>
                <a:cs typeface="Montserrat"/>
                <a:sym typeface="Montserrat"/>
              </a:rPr>
              <a:t>X</a:t>
            </a:r>
            <a:endParaRPr b="1" sz="40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2200"/>
              <a:buFont typeface="Arial"/>
              <a:buNone/>
            </a:pPr>
            <a:r>
              <a:rPr b="1" i="1" lang="fr" sz="2100">
                <a:solidFill>
                  <a:schemeClr val="lt1"/>
                </a:solidFill>
                <a:latin typeface="Montserrat"/>
                <a:ea typeface="Montserrat"/>
                <a:cs typeface="Montserrat"/>
                <a:sym typeface="Montserrat"/>
              </a:rPr>
              <a:t>x</a:t>
            </a:r>
            <a:endParaRPr b="1" i="0" sz="1300" u="none" cap="none" strike="noStrike">
              <a:solidFill>
                <a:srgbClr val="000000"/>
              </a:solidFill>
              <a:latin typeface="Calibri"/>
              <a:ea typeface="Calibri"/>
              <a:cs typeface="Calibri"/>
              <a:sym typeface="Calibri"/>
            </a:endParaRPr>
          </a:p>
        </p:txBody>
      </p:sp>
      <p:sp>
        <p:nvSpPr>
          <p:cNvPr id="67" name="Google Shape;67;p14"/>
          <p:cNvSpPr/>
          <p:nvPr/>
        </p:nvSpPr>
        <p:spPr>
          <a:xfrm>
            <a:off x="225536" y="7792979"/>
            <a:ext cx="4319700" cy="65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000" u="none" cap="none" strike="noStrike">
              <a:solidFill>
                <a:schemeClr val="lt1"/>
              </a:solidFill>
              <a:latin typeface="Calibri"/>
              <a:ea typeface="Calibri"/>
              <a:cs typeface="Calibri"/>
              <a:sym typeface="Calibri"/>
            </a:endParaRPr>
          </a:p>
        </p:txBody>
      </p:sp>
      <p:sp>
        <p:nvSpPr>
          <p:cNvPr id="68" name="Google Shape;68;p14"/>
          <p:cNvSpPr txBox="1"/>
          <p:nvPr/>
        </p:nvSpPr>
        <p:spPr>
          <a:xfrm>
            <a:off x="3558223" y="10127400"/>
            <a:ext cx="2780700" cy="41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fr" sz="1300" u="none" cap="none" strike="noStrike">
                <a:solidFill>
                  <a:srgbClr val="FFFFFF"/>
                </a:solidFill>
                <a:latin typeface="Montserrat"/>
                <a:ea typeface="Montserrat"/>
                <a:cs typeface="Montserrat"/>
                <a:sym typeface="Montserrat"/>
              </a:rPr>
              <a:t>Un</a:t>
            </a:r>
            <a:r>
              <a:rPr lang="fr" sz="1300">
                <a:solidFill>
                  <a:srgbClr val="FFFFFF"/>
                </a:solidFill>
                <a:latin typeface="Montserrat"/>
                <a:ea typeface="Montserrat"/>
                <a:cs typeface="Montserrat"/>
                <a:sym typeface="Montserrat"/>
              </a:rPr>
              <a:t>e formation</a:t>
            </a:r>
            <a:r>
              <a:rPr b="0" i="0" lang="fr" sz="1300" u="none" cap="none" strike="noStrike">
                <a:solidFill>
                  <a:srgbClr val="FFFFFF"/>
                </a:solidFill>
                <a:latin typeface="Montserrat"/>
                <a:ea typeface="Montserrat"/>
                <a:cs typeface="Montserrat"/>
                <a:sym typeface="Montserrat"/>
              </a:rPr>
              <a:t> opérée par </a:t>
            </a:r>
            <a:endParaRPr b="0" i="0" sz="1300" u="none" cap="none" strike="noStrike">
              <a:solidFill>
                <a:srgbClr val="FFFFFF"/>
              </a:solidFill>
              <a:latin typeface="Montserrat"/>
              <a:ea typeface="Montserrat"/>
              <a:cs typeface="Montserrat"/>
              <a:sym typeface="Montserrat"/>
            </a:endParaRPr>
          </a:p>
        </p:txBody>
      </p:sp>
      <p:pic>
        <p:nvPicPr>
          <p:cNvPr id="69" name="Google Shape;69;p14"/>
          <p:cNvPicPr preferRelativeResize="0"/>
          <p:nvPr/>
        </p:nvPicPr>
        <p:blipFill rotWithShape="1">
          <a:blip r:embed="rId5">
            <a:alphaModFix/>
          </a:blip>
          <a:srcRect b="-64690" l="0" r="-70357" t="0"/>
          <a:stretch/>
        </p:blipFill>
        <p:spPr>
          <a:xfrm>
            <a:off x="4251111" y="5136367"/>
            <a:ext cx="1069389" cy="992379"/>
          </a:xfrm>
          <a:prstGeom prst="rect">
            <a:avLst/>
          </a:prstGeom>
          <a:noFill/>
          <a:ln>
            <a:noFill/>
          </a:ln>
        </p:spPr>
      </p:pic>
      <p:pic>
        <p:nvPicPr>
          <p:cNvPr id="70" name="Google Shape;70;p14"/>
          <p:cNvPicPr preferRelativeResize="0"/>
          <p:nvPr/>
        </p:nvPicPr>
        <p:blipFill rotWithShape="1">
          <a:blip r:embed="rId6">
            <a:alphaModFix/>
          </a:blip>
          <a:srcRect b="0" l="0" r="0" t="0"/>
          <a:stretch/>
        </p:blipFill>
        <p:spPr>
          <a:xfrm>
            <a:off x="2954057" y="5061404"/>
            <a:ext cx="689411" cy="685105"/>
          </a:xfrm>
          <a:prstGeom prst="rect">
            <a:avLst/>
          </a:prstGeom>
          <a:noFill/>
          <a:ln>
            <a:noFill/>
          </a:ln>
        </p:spPr>
      </p:pic>
      <p:pic>
        <p:nvPicPr>
          <p:cNvPr id="71" name="Google Shape;71;p14"/>
          <p:cNvPicPr preferRelativeResize="0"/>
          <p:nvPr/>
        </p:nvPicPr>
        <p:blipFill rotWithShape="1">
          <a:blip r:embed="rId7">
            <a:alphaModFix/>
          </a:blip>
          <a:srcRect b="0" l="0" r="0" t="0"/>
          <a:stretch/>
        </p:blipFill>
        <p:spPr>
          <a:xfrm>
            <a:off x="475650" y="5061404"/>
            <a:ext cx="649920" cy="685105"/>
          </a:xfrm>
          <a:prstGeom prst="rect">
            <a:avLst/>
          </a:prstGeom>
          <a:noFill/>
          <a:ln>
            <a:noFill/>
          </a:ln>
        </p:spPr>
      </p:pic>
      <p:sp>
        <p:nvSpPr>
          <p:cNvPr id="72" name="Google Shape;72;p14"/>
          <p:cNvSpPr txBox="1"/>
          <p:nvPr/>
        </p:nvSpPr>
        <p:spPr>
          <a:xfrm>
            <a:off x="225525" y="5901650"/>
            <a:ext cx="1121700" cy="41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0" i="0" lang="fr" u="none" cap="none" strike="noStrike">
                <a:solidFill>
                  <a:schemeClr val="lt1"/>
                </a:solidFill>
                <a:latin typeface="Montserrat"/>
                <a:ea typeface="Montserrat"/>
                <a:cs typeface="Montserrat"/>
                <a:sym typeface="Montserrat"/>
              </a:rPr>
              <a:t>Dates  :</a:t>
            </a:r>
            <a:endParaRPr b="0" i="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Arial"/>
              <a:buNone/>
            </a:pPr>
            <a:r>
              <a:rPr b="1" lang="fr">
                <a:solidFill>
                  <a:srgbClr val="FFFFFF"/>
                </a:solidFill>
                <a:latin typeface="Montserrat"/>
                <a:ea typeface="Montserrat"/>
                <a:cs typeface="Montserrat"/>
                <a:sym typeface="Montserrat"/>
              </a:rPr>
              <a:t>Du XX/XX au XX/</a:t>
            </a:r>
            <a:r>
              <a:rPr b="1" lang="fr">
                <a:solidFill>
                  <a:srgbClr val="FFFFFF"/>
                </a:solidFill>
                <a:latin typeface="Montserrat"/>
                <a:ea typeface="Montserrat"/>
                <a:cs typeface="Montserrat"/>
                <a:sym typeface="Montserrat"/>
              </a:rPr>
              <a:t>X</a:t>
            </a:r>
            <a:r>
              <a:rPr b="1" lang="fr">
                <a:solidFill>
                  <a:srgbClr val="FFFFFF"/>
                </a:solidFill>
                <a:latin typeface="Montserrat"/>
                <a:ea typeface="Montserrat"/>
                <a:cs typeface="Montserrat"/>
                <a:sym typeface="Montserrat"/>
              </a:rPr>
              <a:t>X</a:t>
            </a:r>
            <a:endParaRPr b="0" i="0" u="none" cap="none" strike="noStrike">
              <a:solidFill>
                <a:srgbClr val="000000"/>
              </a:solidFill>
              <a:latin typeface="Calibri"/>
              <a:ea typeface="Calibri"/>
              <a:cs typeface="Calibri"/>
              <a:sym typeface="Calibri"/>
            </a:endParaRPr>
          </a:p>
        </p:txBody>
      </p:sp>
      <p:sp>
        <p:nvSpPr>
          <p:cNvPr id="73" name="Google Shape;73;p14"/>
          <p:cNvSpPr txBox="1"/>
          <p:nvPr/>
        </p:nvSpPr>
        <p:spPr>
          <a:xfrm>
            <a:off x="2789175" y="5901650"/>
            <a:ext cx="1069500" cy="77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0" i="0" lang="fr" u="none" cap="none" strike="noStrike">
                <a:solidFill>
                  <a:schemeClr val="lt1"/>
                </a:solidFill>
                <a:latin typeface="Montserrat"/>
                <a:ea typeface="Montserrat"/>
                <a:cs typeface="Montserrat"/>
                <a:sym typeface="Montserrat"/>
              </a:rPr>
              <a:t>Lieu  : </a:t>
            </a:r>
            <a:endParaRPr b="0" i="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Arial"/>
              <a:buNone/>
            </a:pPr>
            <a:r>
              <a:rPr b="1" lang="fr">
                <a:solidFill>
                  <a:schemeClr val="lt1"/>
                </a:solidFill>
                <a:latin typeface="Montserrat"/>
                <a:ea typeface="Montserrat"/>
                <a:cs typeface="Montserrat"/>
                <a:sym typeface="Montserrat"/>
              </a:rPr>
              <a:t>XX</a:t>
            </a:r>
            <a:endParaRPr b="1" i="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Calibri"/>
              <a:ea typeface="Calibri"/>
              <a:cs typeface="Calibri"/>
              <a:sym typeface="Calibri"/>
            </a:endParaRPr>
          </a:p>
        </p:txBody>
      </p:sp>
      <p:sp>
        <p:nvSpPr>
          <p:cNvPr id="74" name="Google Shape;74;p14"/>
          <p:cNvSpPr txBox="1"/>
          <p:nvPr/>
        </p:nvSpPr>
        <p:spPr>
          <a:xfrm>
            <a:off x="3889725" y="5901650"/>
            <a:ext cx="1580700" cy="91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0" i="0" lang="fr" u="none" cap="none" strike="noStrike">
                <a:solidFill>
                  <a:schemeClr val="lt1"/>
                </a:solidFill>
                <a:latin typeface="Montserrat"/>
                <a:ea typeface="Montserrat"/>
                <a:cs typeface="Montserrat"/>
                <a:sym typeface="Montserrat"/>
              </a:rPr>
              <a:t>Coût  : </a:t>
            </a:r>
            <a:endParaRPr b="0" i="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Arial"/>
              <a:buNone/>
            </a:pPr>
            <a:r>
              <a:rPr b="1" lang="fr">
                <a:solidFill>
                  <a:schemeClr val="lt1"/>
                </a:solidFill>
                <a:latin typeface="Montserrat"/>
                <a:ea typeface="Montserrat"/>
                <a:cs typeface="Montserrat"/>
                <a:sym typeface="Montserrat"/>
              </a:rPr>
              <a:t>Pris en charge par INCO</a:t>
            </a:r>
            <a:endParaRPr b="1" i="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Calibri"/>
              <a:ea typeface="Calibri"/>
              <a:cs typeface="Calibri"/>
              <a:sym typeface="Calibri"/>
            </a:endParaRPr>
          </a:p>
        </p:txBody>
      </p:sp>
      <p:sp>
        <p:nvSpPr>
          <p:cNvPr id="75" name="Google Shape;75;p14"/>
          <p:cNvSpPr/>
          <p:nvPr/>
        </p:nvSpPr>
        <p:spPr>
          <a:xfrm>
            <a:off x="621040" y="8420349"/>
            <a:ext cx="2780700" cy="897900"/>
          </a:xfrm>
          <a:prstGeom prst="roundRect">
            <a:avLst>
              <a:gd fmla="val 16667" name="adj"/>
            </a:avLst>
          </a:prstGeom>
          <a:solidFill>
            <a:srgbClr val="0096D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Montserrat"/>
              <a:ea typeface="Montserrat"/>
              <a:cs typeface="Montserrat"/>
              <a:sym typeface="Montserrat"/>
            </a:endParaRPr>
          </a:p>
        </p:txBody>
      </p:sp>
      <p:sp>
        <p:nvSpPr>
          <p:cNvPr id="76" name="Google Shape;76;p14"/>
          <p:cNvSpPr txBox="1"/>
          <p:nvPr/>
        </p:nvSpPr>
        <p:spPr>
          <a:xfrm>
            <a:off x="804464" y="8557432"/>
            <a:ext cx="24291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r" sz="1800" u="sng" cap="none" strike="noStrike">
                <a:solidFill>
                  <a:srgbClr val="FFFFFF"/>
                </a:solidFill>
                <a:latin typeface="Montserrat"/>
                <a:ea typeface="Montserrat"/>
                <a:cs typeface="Montserrat"/>
                <a:sym typeface="Montserrat"/>
              </a:rPr>
              <a:t>POSTULER </a:t>
            </a:r>
            <a:r>
              <a:rPr b="1" lang="fr" sz="1800" u="sng">
                <a:solidFill>
                  <a:srgbClr val="FFFFFF"/>
                </a:solidFill>
                <a:latin typeface="Montserrat"/>
                <a:ea typeface="Montserrat"/>
                <a:cs typeface="Montserrat"/>
                <a:sym typeface="Montserrat"/>
              </a:rPr>
              <a:t>DÈS MAINTENANT</a:t>
            </a:r>
            <a:endParaRPr b="1" sz="18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1800" u="none" cap="none" strike="noStrike">
              <a:solidFill>
                <a:srgbClr val="F2F2F2"/>
              </a:solidFill>
            </a:endParaRPr>
          </a:p>
        </p:txBody>
      </p:sp>
      <p:sp>
        <p:nvSpPr>
          <p:cNvPr id="77" name="Google Shape;77;p14"/>
          <p:cNvSpPr txBox="1"/>
          <p:nvPr/>
        </p:nvSpPr>
        <p:spPr>
          <a:xfrm>
            <a:off x="1238850" y="5901650"/>
            <a:ext cx="1580700" cy="77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lang="fr">
                <a:solidFill>
                  <a:schemeClr val="lt1"/>
                </a:solidFill>
                <a:latin typeface="Montserrat"/>
                <a:ea typeface="Montserrat"/>
                <a:cs typeface="Montserrat"/>
                <a:sym typeface="Montserrat"/>
              </a:rPr>
              <a:t>Durée</a:t>
            </a:r>
            <a:r>
              <a:rPr b="0" i="0" lang="fr" u="none" cap="none" strike="noStrike">
                <a:solidFill>
                  <a:schemeClr val="lt1"/>
                </a:solidFill>
                <a:latin typeface="Montserrat"/>
                <a:ea typeface="Montserrat"/>
                <a:cs typeface="Montserrat"/>
                <a:sym typeface="Montserrat"/>
              </a:rPr>
              <a:t> : </a:t>
            </a:r>
            <a:endParaRPr b="0" i="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Arial"/>
              <a:buNone/>
            </a:pPr>
            <a:r>
              <a:rPr b="1" lang="fr">
                <a:solidFill>
                  <a:schemeClr val="lt1"/>
                </a:solidFill>
                <a:latin typeface="Montserrat"/>
                <a:ea typeface="Montserrat"/>
                <a:cs typeface="Montserrat"/>
                <a:sym typeface="Montserrat"/>
              </a:rPr>
              <a:t>XX</a:t>
            </a:r>
            <a:endParaRPr b="1">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Arial"/>
              <a:buNone/>
            </a:pPr>
            <a:r>
              <a:rPr b="1" lang="fr">
                <a:solidFill>
                  <a:schemeClr val="lt1"/>
                </a:solidFill>
                <a:latin typeface="Montserrat"/>
                <a:ea typeface="Montserrat"/>
                <a:cs typeface="Montserrat"/>
                <a:sym typeface="Montserrat"/>
              </a:rPr>
              <a:t>(XXh)</a:t>
            </a:r>
            <a:endParaRPr b="1">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Calibri"/>
              <a:ea typeface="Calibri"/>
              <a:cs typeface="Calibri"/>
              <a:sym typeface="Calibri"/>
            </a:endParaRPr>
          </a:p>
        </p:txBody>
      </p:sp>
      <p:pic>
        <p:nvPicPr>
          <p:cNvPr id="78" name="Google Shape;78;p14"/>
          <p:cNvPicPr preferRelativeResize="0"/>
          <p:nvPr/>
        </p:nvPicPr>
        <p:blipFill>
          <a:blip r:embed="rId8">
            <a:alphaModFix/>
          </a:blip>
          <a:stretch>
            <a:fillRect/>
          </a:stretch>
        </p:blipFill>
        <p:spPr>
          <a:xfrm>
            <a:off x="1657013" y="5061410"/>
            <a:ext cx="689400" cy="685093"/>
          </a:xfrm>
          <a:prstGeom prst="rect">
            <a:avLst/>
          </a:prstGeom>
          <a:noFill/>
          <a:ln>
            <a:noFill/>
          </a:ln>
        </p:spPr>
      </p:pic>
      <p:sp>
        <p:nvSpPr>
          <p:cNvPr id="79" name="Google Shape;79;p14"/>
          <p:cNvSpPr txBox="1"/>
          <p:nvPr/>
        </p:nvSpPr>
        <p:spPr>
          <a:xfrm>
            <a:off x="454125" y="2348400"/>
            <a:ext cx="5184900" cy="5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000">
                <a:solidFill>
                  <a:srgbClr val="0096D9"/>
                </a:solidFill>
                <a:latin typeface="Montserrat"/>
                <a:ea typeface="Montserrat"/>
                <a:cs typeface="Montserrat"/>
                <a:sym typeface="Montserrat"/>
              </a:rPr>
              <a:t>DÉCOUVREZ LA FORMATION</a:t>
            </a:r>
            <a:endParaRPr sz="500"/>
          </a:p>
        </p:txBody>
      </p:sp>
      <p:pic>
        <p:nvPicPr>
          <p:cNvPr id="80" name="Google Shape;80;p14"/>
          <p:cNvPicPr preferRelativeResize="0"/>
          <p:nvPr/>
        </p:nvPicPr>
        <p:blipFill>
          <a:blip r:embed="rId9">
            <a:alphaModFix/>
          </a:blip>
          <a:stretch>
            <a:fillRect/>
          </a:stretch>
        </p:blipFill>
        <p:spPr>
          <a:xfrm>
            <a:off x="6037675" y="10042134"/>
            <a:ext cx="1479900" cy="619041"/>
          </a:xfrm>
          <a:prstGeom prst="rect">
            <a:avLst/>
          </a:prstGeom>
          <a:noFill/>
          <a:ln>
            <a:noFill/>
          </a:ln>
        </p:spPr>
      </p:pic>
      <p:pic>
        <p:nvPicPr>
          <p:cNvPr id="81" name="Google Shape;81;p14"/>
          <p:cNvPicPr preferRelativeResize="0"/>
          <p:nvPr/>
        </p:nvPicPr>
        <p:blipFill>
          <a:blip r:embed="rId10">
            <a:alphaModFix/>
          </a:blip>
          <a:stretch>
            <a:fillRect/>
          </a:stretch>
        </p:blipFill>
        <p:spPr>
          <a:xfrm>
            <a:off x="5668130" y="5099150"/>
            <a:ext cx="613445" cy="609613"/>
          </a:xfrm>
          <a:prstGeom prst="rect">
            <a:avLst/>
          </a:prstGeom>
          <a:noFill/>
          <a:ln>
            <a:noFill/>
          </a:ln>
        </p:spPr>
      </p:pic>
      <p:sp>
        <p:nvSpPr>
          <p:cNvPr id="82" name="Google Shape;82;p14"/>
          <p:cNvSpPr txBox="1"/>
          <p:nvPr/>
        </p:nvSpPr>
        <p:spPr>
          <a:xfrm>
            <a:off x="5187150" y="5901650"/>
            <a:ext cx="1580700" cy="91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lang="fr">
                <a:solidFill>
                  <a:schemeClr val="lt1"/>
                </a:solidFill>
                <a:latin typeface="Montserrat"/>
                <a:ea typeface="Montserrat"/>
                <a:cs typeface="Montserrat"/>
                <a:sym typeface="Montserrat"/>
              </a:rPr>
              <a:t>Groupe</a:t>
            </a:r>
            <a:r>
              <a:rPr b="0" i="0" lang="fr" u="none" cap="none" strike="noStrike">
                <a:solidFill>
                  <a:schemeClr val="lt1"/>
                </a:solidFill>
                <a:latin typeface="Montserrat"/>
                <a:ea typeface="Montserrat"/>
                <a:cs typeface="Montserrat"/>
                <a:sym typeface="Montserrat"/>
              </a:rPr>
              <a:t> : </a:t>
            </a:r>
            <a:endParaRPr b="0" i="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Arial"/>
              <a:buNone/>
            </a:pPr>
            <a:r>
              <a:rPr b="1" lang="fr">
                <a:solidFill>
                  <a:schemeClr val="lt1"/>
                </a:solidFill>
                <a:latin typeface="Montserrat"/>
                <a:ea typeface="Montserrat"/>
                <a:cs typeface="Montserrat"/>
                <a:sym typeface="Montserrat"/>
              </a:rPr>
              <a:t>XX</a:t>
            </a:r>
            <a:r>
              <a:rPr b="1" lang="fr">
                <a:solidFill>
                  <a:schemeClr val="lt1"/>
                </a:solidFill>
                <a:latin typeface="Montserrat"/>
                <a:ea typeface="Montserrat"/>
                <a:cs typeface="Montserrat"/>
                <a:sym typeface="Montserrat"/>
              </a:rPr>
              <a:t> pers.</a:t>
            </a:r>
            <a:endParaRPr b="1" i="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b="0" i="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3" name="Shape 83"/>
        <p:cNvGrpSpPr/>
        <p:nvPr/>
      </p:nvGrpSpPr>
      <p:grpSpPr>
        <a:xfrm>
          <a:off x="0" y="0"/>
          <a:ext cx="0" cy="0"/>
          <a:chOff x="0" y="0"/>
          <a:chExt cx="0" cy="0"/>
        </a:xfrm>
      </p:grpSpPr>
      <p:sp>
        <p:nvSpPr>
          <p:cNvPr id="84" name="Google Shape;84;p15"/>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5" name="Google Shape;85;p15"/>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6" name="Google Shape;86;p15"/>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87" name="Shape 87"/>
        <p:cNvGrpSpPr/>
        <p:nvPr/>
      </p:nvGrpSpPr>
      <p:grpSpPr>
        <a:xfrm>
          <a:off x="0" y="0"/>
          <a:ext cx="0" cy="0"/>
          <a:chOff x="0" y="0"/>
          <a:chExt cx="0" cy="0"/>
        </a:xfrm>
      </p:grpSpPr>
      <p:sp>
        <p:nvSpPr>
          <p:cNvPr id="88" name="Google Shape;88;p16"/>
          <p:cNvSpPr txBox="1"/>
          <p:nvPr>
            <p:ph type="title"/>
          </p:nvPr>
        </p:nvSpPr>
        <p:spPr>
          <a:xfrm>
            <a:off x="597214" y="6870729"/>
            <a:ext cx="6426300" cy="2123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6"/>
          <p:cNvSpPr txBox="1"/>
          <p:nvPr>
            <p:ph idx="1" type="body"/>
          </p:nvPr>
        </p:nvSpPr>
        <p:spPr>
          <a:xfrm>
            <a:off x="597214" y="4531813"/>
            <a:ext cx="6426300" cy="2338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3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3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3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3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3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3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90" name="Google Shape;90;p16"/>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1" name="Google Shape;91;p16"/>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2" name="Google Shape;92;p16"/>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93" name="Shape 93"/>
        <p:cNvGrpSpPr/>
        <p:nvPr/>
      </p:nvGrpSpPr>
      <p:grpSpPr>
        <a:xfrm>
          <a:off x="0" y="0"/>
          <a:ext cx="0" cy="0"/>
          <a:chOff x="0" y="0"/>
          <a:chExt cx="0" cy="0"/>
        </a:xfrm>
      </p:grpSpPr>
      <p:sp>
        <p:nvSpPr>
          <p:cNvPr id="94" name="Google Shape;94;p17"/>
          <p:cNvSpPr txBox="1"/>
          <p:nvPr>
            <p:ph type="title"/>
          </p:nvPr>
        </p:nvSpPr>
        <p:spPr>
          <a:xfrm>
            <a:off x="378016" y="428185"/>
            <a:ext cx="68043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17"/>
          <p:cNvSpPr txBox="1"/>
          <p:nvPr>
            <p:ph idx="1" type="body"/>
          </p:nvPr>
        </p:nvSpPr>
        <p:spPr>
          <a:xfrm>
            <a:off x="378016" y="2494846"/>
            <a:ext cx="3339000" cy="7056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7"/>
          <p:cNvSpPr txBox="1"/>
          <p:nvPr>
            <p:ph idx="2" type="body"/>
          </p:nvPr>
        </p:nvSpPr>
        <p:spPr>
          <a:xfrm>
            <a:off x="3843172" y="2494846"/>
            <a:ext cx="3339000" cy="7056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17"/>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8" name="Google Shape;98;p17"/>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9" name="Google Shape;99;p17"/>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00" name="Shape 100"/>
        <p:cNvGrpSpPr/>
        <p:nvPr/>
      </p:nvGrpSpPr>
      <p:grpSpPr>
        <a:xfrm>
          <a:off x="0" y="0"/>
          <a:ext cx="0" cy="0"/>
          <a:chOff x="0" y="0"/>
          <a:chExt cx="0" cy="0"/>
        </a:xfrm>
      </p:grpSpPr>
      <p:sp>
        <p:nvSpPr>
          <p:cNvPr id="101" name="Google Shape;101;p18"/>
          <p:cNvSpPr txBox="1"/>
          <p:nvPr>
            <p:ph type="title"/>
          </p:nvPr>
        </p:nvSpPr>
        <p:spPr>
          <a:xfrm>
            <a:off x="378016" y="428185"/>
            <a:ext cx="68043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18"/>
          <p:cNvSpPr txBox="1"/>
          <p:nvPr>
            <p:ph idx="1" type="body"/>
          </p:nvPr>
        </p:nvSpPr>
        <p:spPr>
          <a:xfrm>
            <a:off x="378016" y="2393373"/>
            <a:ext cx="3340200" cy="9975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5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3" name="Google Shape;103;p18"/>
          <p:cNvSpPr txBox="1"/>
          <p:nvPr>
            <p:ph idx="2" type="body"/>
          </p:nvPr>
        </p:nvSpPr>
        <p:spPr>
          <a:xfrm>
            <a:off x="378016" y="3390813"/>
            <a:ext cx="3340200" cy="6160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4" name="Google Shape;104;p18"/>
          <p:cNvSpPr txBox="1"/>
          <p:nvPr>
            <p:ph idx="3" type="body"/>
          </p:nvPr>
        </p:nvSpPr>
        <p:spPr>
          <a:xfrm>
            <a:off x="3840547" y="2393373"/>
            <a:ext cx="3341700" cy="9975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5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5" name="Google Shape;105;p18"/>
          <p:cNvSpPr txBox="1"/>
          <p:nvPr>
            <p:ph idx="4" type="body"/>
          </p:nvPr>
        </p:nvSpPr>
        <p:spPr>
          <a:xfrm>
            <a:off x="3840547" y="3390813"/>
            <a:ext cx="3341700" cy="6160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6" name="Google Shape;106;p18"/>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07" name="Google Shape;107;p18"/>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08" name="Google Shape;108;p18"/>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09" name="Shape 109"/>
        <p:cNvGrpSpPr/>
        <p:nvPr/>
      </p:nvGrpSpPr>
      <p:grpSpPr>
        <a:xfrm>
          <a:off x="0" y="0"/>
          <a:ext cx="0" cy="0"/>
          <a:chOff x="0" y="0"/>
          <a:chExt cx="0" cy="0"/>
        </a:xfrm>
      </p:grpSpPr>
      <p:sp>
        <p:nvSpPr>
          <p:cNvPr id="110" name="Google Shape;110;p19"/>
          <p:cNvSpPr txBox="1"/>
          <p:nvPr>
            <p:ph type="title"/>
          </p:nvPr>
        </p:nvSpPr>
        <p:spPr>
          <a:xfrm>
            <a:off x="378016" y="428185"/>
            <a:ext cx="68043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9"/>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12" name="Google Shape;112;p19"/>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13" name="Google Shape;113;p19"/>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14" name="Shape 114"/>
        <p:cNvGrpSpPr/>
        <p:nvPr/>
      </p:nvGrpSpPr>
      <p:grpSpPr>
        <a:xfrm>
          <a:off x="0" y="0"/>
          <a:ext cx="0" cy="0"/>
          <a:chOff x="0" y="0"/>
          <a:chExt cx="0" cy="0"/>
        </a:xfrm>
      </p:grpSpPr>
      <p:sp>
        <p:nvSpPr>
          <p:cNvPr id="115" name="Google Shape;115;p20"/>
          <p:cNvSpPr txBox="1"/>
          <p:nvPr>
            <p:ph type="title"/>
          </p:nvPr>
        </p:nvSpPr>
        <p:spPr>
          <a:xfrm>
            <a:off x="378016" y="425708"/>
            <a:ext cx="2487300" cy="1811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20"/>
          <p:cNvSpPr txBox="1"/>
          <p:nvPr>
            <p:ph idx="1" type="body"/>
          </p:nvPr>
        </p:nvSpPr>
        <p:spPr>
          <a:xfrm>
            <a:off x="2955881" y="425710"/>
            <a:ext cx="4226700" cy="91257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20"/>
          <p:cNvSpPr txBox="1"/>
          <p:nvPr>
            <p:ph idx="2" type="body"/>
          </p:nvPr>
        </p:nvSpPr>
        <p:spPr>
          <a:xfrm>
            <a:off x="378016" y="2237442"/>
            <a:ext cx="2487300" cy="7313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8" name="Google Shape;118;p20"/>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19" name="Google Shape;119;p20"/>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20" name="Google Shape;120;p20"/>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21" name="Shape 121"/>
        <p:cNvGrpSpPr/>
        <p:nvPr/>
      </p:nvGrpSpPr>
      <p:grpSpPr>
        <a:xfrm>
          <a:off x="0" y="0"/>
          <a:ext cx="0" cy="0"/>
          <a:chOff x="0" y="0"/>
          <a:chExt cx="0" cy="0"/>
        </a:xfrm>
      </p:grpSpPr>
      <p:sp>
        <p:nvSpPr>
          <p:cNvPr id="122" name="Google Shape;122;p21"/>
          <p:cNvSpPr txBox="1"/>
          <p:nvPr>
            <p:ph type="title"/>
          </p:nvPr>
        </p:nvSpPr>
        <p:spPr>
          <a:xfrm>
            <a:off x="1481878" y="7484539"/>
            <a:ext cx="4536300" cy="883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21"/>
          <p:cNvSpPr/>
          <p:nvPr>
            <p:ph idx="2" type="pic"/>
          </p:nvPr>
        </p:nvSpPr>
        <p:spPr>
          <a:xfrm>
            <a:off x="1481878" y="955368"/>
            <a:ext cx="4536300" cy="6415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6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4" name="Google Shape;124;p21"/>
          <p:cNvSpPr txBox="1"/>
          <p:nvPr>
            <p:ph idx="1" type="body"/>
          </p:nvPr>
        </p:nvSpPr>
        <p:spPr>
          <a:xfrm>
            <a:off x="1481878" y="8368132"/>
            <a:ext cx="4536300" cy="1254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2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25" name="Google Shape;125;p21"/>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26" name="Google Shape;126;p21"/>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27" name="Google Shape;127;p21"/>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28" name="Shape 128"/>
        <p:cNvGrpSpPr/>
        <p:nvPr/>
      </p:nvGrpSpPr>
      <p:grpSpPr>
        <a:xfrm>
          <a:off x="0" y="0"/>
          <a:ext cx="0" cy="0"/>
          <a:chOff x="0" y="0"/>
          <a:chExt cx="0" cy="0"/>
        </a:xfrm>
      </p:grpSpPr>
      <p:sp>
        <p:nvSpPr>
          <p:cNvPr id="129" name="Google Shape;129;p22"/>
          <p:cNvSpPr txBox="1"/>
          <p:nvPr>
            <p:ph type="title"/>
          </p:nvPr>
        </p:nvSpPr>
        <p:spPr>
          <a:xfrm>
            <a:off x="378016" y="428185"/>
            <a:ext cx="68043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22"/>
          <p:cNvSpPr txBox="1"/>
          <p:nvPr>
            <p:ph idx="1" type="body"/>
          </p:nvPr>
        </p:nvSpPr>
        <p:spPr>
          <a:xfrm rot="5400000">
            <a:off x="252020" y="2620846"/>
            <a:ext cx="7056300" cy="6804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1" name="Google Shape;131;p22"/>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2" name="Google Shape;132;p22"/>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3" name="Google Shape;133;p22"/>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34" name="Shape 134"/>
        <p:cNvGrpSpPr/>
        <p:nvPr/>
      </p:nvGrpSpPr>
      <p:grpSpPr>
        <a:xfrm>
          <a:off x="0" y="0"/>
          <a:ext cx="0" cy="0"/>
          <a:chOff x="0" y="0"/>
          <a:chExt cx="0" cy="0"/>
        </a:xfrm>
      </p:grpSpPr>
      <p:sp>
        <p:nvSpPr>
          <p:cNvPr id="135" name="Google Shape;135;p23"/>
          <p:cNvSpPr txBox="1"/>
          <p:nvPr>
            <p:ph type="title"/>
          </p:nvPr>
        </p:nvSpPr>
        <p:spPr>
          <a:xfrm rot="5400000">
            <a:off x="1770320" y="4139185"/>
            <a:ext cx="9123000" cy="1701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p23"/>
          <p:cNvSpPr txBox="1"/>
          <p:nvPr>
            <p:ph idx="1" type="body"/>
          </p:nvPr>
        </p:nvSpPr>
        <p:spPr>
          <a:xfrm rot="5400000">
            <a:off x="-1694910" y="2501034"/>
            <a:ext cx="9123000" cy="4977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3"/>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8" name="Google Shape;138;p23"/>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9" name="Google Shape;139;p23"/>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46" name="Shape 146"/>
        <p:cNvGrpSpPr/>
        <p:nvPr/>
      </p:nvGrpSpPr>
      <p:grpSpPr>
        <a:xfrm>
          <a:off x="0" y="0"/>
          <a:ext cx="0" cy="0"/>
          <a:chOff x="0" y="0"/>
          <a:chExt cx="0" cy="0"/>
        </a:xfrm>
      </p:grpSpPr>
      <p:sp>
        <p:nvSpPr>
          <p:cNvPr id="147" name="Google Shape;147;p25"/>
          <p:cNvSpPr txBox="1"/>
          <p:nvPr>
            <p:ph type="ctrTitle"/>
          </p:nvPr>
        </p:nvSpPr>
        <p:spPr>
          <a:xfrm>
            <a:off x="567001" y="3321452"/>
            <a:ext cx="6426000" cy="2291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48" name="Google Shape;148;p25"/>
          <p:cNvSpPr txBox="1"/>
          <p:nvPr>
            <p:ph idx="1" type="subTitle"/>
          </p:nvPr>
        </p:nvSpPr>
        <p:spPr>
          <a:xfrm>
            <a:off x="1134003" y="6058799"/>
            <a:ext cx="5292000" cy="273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9" name="Google Shape;149;p25"/>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0" name="Google Shape;150;p25"/>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1" name="Google Shape;151;p25"/>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2" name="Shape 152"/>
        <p:cNvGrpSpPr/>
        <p:nvPr/>
      </p:nvGrpSpPr>
      <p:grpSpPr>
        <a:xfrm>
          <a:off x="0" y="0"/>
          <a:ext cx="0" cy="0"/>
          <a:chOff x="0" y="0"/>
          <a:chExt cx="0" cy="0"/>
        </a:xfrm>
      </p:grpSpPr>
      <p:sp>
        <p:nvSpPr>
          <p:cNvPr id="153" name="Google Shape;153;p26"/>
          <p:cNvSpPr txBox="1"/>
          <p:nvPr>
            <p:ph type="title"/>
          </p:nvPr>
        </p:nvSpPr>
        <p:spPr>
          <a:xfrm>
            <a:off x="378000" y="428177"/>
            <a:ext cx="68040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26"/>
          <p:cNvSpPr txBox="1"/>
          <p:nvPr>
            <p:ph idx="1" type="body"/>
          </p:nvPr>
        </p:nvSpPr>
        <p:spPr>
          <a:xfrm>
            <a:off x="378000" y="2494799"/>
            <a:ext cx="6804000" cy="7056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5" name="Google Shape;155;p26"/>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6" name="Google Shape;156;p26"/>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7" name="Google Shape;157;p26"/>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
        <p:nvSpPr>
          <p:cNvPr id="158" name="Google Shape;158;p26"/>
          <p:cNvSpPr/>
          <p:nvPr/>
        </p:nvSpPr>
        <p:spPr>
          <a:xfrm flipH="1">
            <a:off x="-150" y="0"/>
            <a:ext cx="6918300" cy="10692300"/>
          </a:xfrm>
          <a:prstGeom prst="homePlate">
            <a:avLst>
              <a:gd fmla="val 0" name="adj"/>
            </a:avLst>
          </a:prstGeom>
          <a:solidFill>
            <a:srgbClr val="1321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1" lang="fr" sz="2200" u="none" cap="none" strike="noStrike">
                <a:solidFill>
                  <a:schemeClr val="lt1"/>
                </a:solidFill>
                <a:latin typeface="Montserrat"/>
                <a:ea typeface="Montserrat"/>
                <a:cs typeface="Montserrat"/>
                <a:sym typeface="Montserrat"/>
              </a:rPr>
              <a:t> </a:t>
            </a:r>
            <a:endParaRPr b="1" i="1" sz="2200" u="none" cap="none" strike="noStrike">
              <a:solidFill>
                <a:schemeClr val="lt1"/>
              </a:solidFill>
              <a:latin typeface="Montserrat"/>
              <a:ea typeface="Montserrat"/>
              <a:cs typeface="Montserrat"/>
              <a:sym typeface="Montserrat"/>
            </a:endParaRPr>
          </a:p>
        </p:txBody>
      </p:sp>
      <p:sp>
        <p:nvSpPr>
          <p:cNvPr id="159" name="Google Shape;159;p26"/>
          <p:cNvSpPr/>
          <p:nvPr/>
        </p:nvSpPr>
        <p:spPr>
          <a:xfrm flipH="1">
            <a:off x="675475" y="0"/>
            <a:ext cx="6918300" cy="10692300"/>
          </a:xfrm>
          <a:prstGeom prst="homePlate">
            <a:avLst>
              <a:gd fmla="val 0" name="adj"/>
            </a:avLst>
          </a:prstGeom>
          <a:solidFill>
            <a:srgbClr val="1321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1" lang="fr" sz="2200" u="none" cap="none" strike="noStrike">
                <a:solidFill>
                  <a:schemeClr val="lt1"/>
                </a:solidFill>
                <a:latin typeface="Montserrat"/>
                <a:ea typeface="Montserrat"/>
                <a:cs typeface="Montserrat"/>
                <a:sym typeface="Montserrat"/>
              </a:rPr>
              <a:t> </a:t>
            </a:r>
            <a:endParaRPr b="1" i="1" sz="2200" u="none" cap="none" strike="noStrike">
              <a:solidFill>
                <a:schemeClr val="lt1"/>
              </a:solidFill>
              <a:latin typeface="Montserrat"/>
              <a:ea typeface="Montserrat"/>
              <a:cs typeface="Montserrat"/>
              <a:sym typeface="Montserrat"/>
            </a:endParaRPr>
          </a:p>
        </p:txBody>
      </p:sp>
      <p:sp>
        <p:nvSpPr>
          <p:cNvPr id="160" name="Google Shape;160;p26"/>
          <p:cNvSpPr/>
          <p:nvPr/>
        </p:nvSpPr>
        <p:spPr>
          <a:xfrm>
            <a:off x="300" y="250"/>
            <a:ext cx="7560000" cy="10692000"/>
          </a:xfrm>
          <a:prstGeom prst="homePlate">
            <a:avLst>
              <a:gd fmla="val 5830" name="adj"/>
            </a:avLst>
          </a:prstGeom>
          <a:solidFill>
            <a:srgbClr val="1828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1" lang="fr" sz="2200" u="none" cap="none" strike="noStrike">
                <a:solidFill>
                  <a:schemeClr val="lt1"/>
                </a:solidFill>
                <a:latin typeface="Montserrat"/>
                <a:ea typeface="Montserrat"/>
                <a:cs typeface="Montserrat"/>
                <a:sym typeface="Montserrat"/>
              </a:rPr>
              <a:t> </a:t>
            </a:r>
            <a:endParaRPr b="1" i="1" sz="2200" u="none" cap="none" strike="noStrike">
              <a:solidFill>
                <a:schemeClr val="lt1"/>
              </a:solidFill>
              <a:latin typeface="Montserrat"/>
              <a:ea typeface="Montserrat"/>
              <a:cs typeface="Montserrat"/>
              <a:sym typeface="Montserrat"/>
            </a:endParaRPr>
          </a:p>
        </p:txBody>
      </p:sp>
      <p:sp>
        <p:nvSpPr>
          <p:cNvPr id="161" name="Google Shape;161;p26"/>
          <p:cNvSpPr txBox="1"/>
          <p:nvPr/>
        </p:nvSpPr>
        <p:spPr>
          <a:xfrm>
            <a:off x="571500" y="3714750"/>
            <a:ext cx="6000600" cy="5820000"/>
          </a:xfrm>
          <a:prstGeom prst="rect">
            <a:avLst/>
          </a:prstGeom>
          <a:noFill/>
          <a:ln>
            <a:noFill/>
          </a:ln>
        </p:spPr>
        <p:txBody>
          <a:bodyPr anchorCtr="0" anchor="t" bIns="91425" lIns="91425" spcFirstLastPara="1" rIns="91425" wrap="square" tIns="91425">
            <a:noAutofit/>
          </a:bodyPr>
          <a:lstStyle/>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Qui sommes-nous ?</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La formation ou le bootcamp </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Conditions d’admission</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Modalités d’apprentissage</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Modalité d’évaluation</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Déroulement du bootcamp</a:t>
            </a:r>
            <a:r>
              <a:rPr b="1" lang="fr" sz="1800">
                <a:solidFill>
                  <a:srgbClr val="FFFFFF"/>
                </a:solidFill>
                <a:latin typeface="Montserrat"/>
                <a:ea typeface="Montserrat"/>
                <a:cs typeface="Montserrat"/>
                <a:sym typeface="Montserrat"/>
              </a:rPr>
              <a:t> / la formation</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Missions  du bootcamp</a:t>
            </a:r>
            <a:r>
              <a:rPr b="1" lang="fr" sz="1800">
                <a:solidFill>
                  <a:srgbClr val="FFFFFF"/>
                </a:solidFill>
                <a:latin typeface="Montserrat"/>
                <a:ea typeface="Montserrat"/>
                <a:cs typeface="Montserrat"/>
                <a:sym typeface="Montserrat"/>
              </a:rPr>
              <a:t> / la formation</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Profils des intervenants</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Témoignages d’alumni</a:t>
            </a:r>
            <a:endParaRPr b="1" sz="1800">
              <a:solidFill>
                <a:srgbClr val="FFFFFF"/>
              </a:solidFill>
              <a:latin typeface="Montserrat"/>
              <a:ea typeface="Montserrat"/>
              <a:cs typeface="Montserrat"/>
              <a:sym typeface="Montserrat"/>
            </a:endParaRPr>
          </a:p>
          <a:p>
            <a:pPr indent="-342900" lvl="0" marL="457200" rtl="0" algn="just">
              <a:lnSpc>
                <a:spcPct val="200000"/>
              </a:lnSpc>
              <a:spcBef>
                <a:spcPts val="0"/>
              </a:spcBef>
              <a:spcAft>
                <a:spcPts val="0"/>
              </a:spcAft>
              <a:buClr>
                <a:srgbClr val="FFFFFF"/>
              </a:buClr>
              <a:buSzPts val="1800"/>
              <a:buFont typeface="Montserrat"/>
              <a:buAutoNum type="arabicPeriod"/>
            </a:pPr>
            <a:r>
              <a:rPr b="1" lang="fr" sz="1800">
                <a:solidFill>
                  <a:srgbClr val="FFFFFF"/>
                </a:solidFill>
                <a:uFill>
                  <a:noFill/>
                </a:uFill>
                <a:latin typeface="Montserrat"/>
                <a:ea typeface="Montserrat"/>
                <a:cs typeface="Montserrat"/>
                <a:sym typeface="Montserrat"/>
                <a:hlinkClick>
                  <a:extLst>
                    <a:ext uri="{A12FA001-AC4F-418D-AE19-62706E023703}">
                      <ahyp:hlinkClr val="tx"/>
                    </a:ext>
                  </a:extLst>
                </a:hlinkClick>
              </a:rPr>
              <a:t>Informations - Contact</a:t>
            </a:r>
            <a:endParaRPr>
              <a:solidFill>
                <a:srgbClr val="FFFFFF"/>
              </a:solidFill>
              <a:latin typeface="Calibri"/>
              <a:ea typeface="Calibri"/>
              <a:cs typeface="Calibri"/>
              <a:sym typeface="Calibri"/>
            </a:endParaRPr>
          </a:p>
        </p:txBody>
      </p:sp>
      <p:sp>
        <p:nvSpPr>
          <p:cNvPr id="162" name="Google Shape;162;p26"/>
          <p:cNvSpPr txBox="1"/>
          <p:nvPr/>
        </p:nvSpPr>
        <p:spPr>
          <a:xfrm>
            <a:off x="450000" y="2239200"/>
            <a:ext cx="5084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4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63" name="Google Shape;163;p26"/>
          <p:cNvSpPr txBox="1"/>
          <p:nvPr/>
        </p:nvSpPr>
        <p:spPr>
          <a:xfrm>
            <a:off x="454125" y="2272200"/>
            <a:ext cx="5184900" cy="5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800">
                <a:solidFill>
                  <a:srgbClr val="0096D9"/>
                </a:solidFill>
                <a:latin typeface="Montserrat"/>
                <a:ea typeface="Montserrat"/>
                <a:cs typeface="Montserrat"/>
                <a:sym typeface="Montserrat"/>
              </a:rPr>
              <a:t>GUIDE DU CANDIDAT</a:t>
            </a:r>
            <a:endParaRPr sz="1300"/>
          </a:p>
        </p:txBody>
      </p:sp>
      <p:sp>
        <p:nvSpPr>
          <p:cNvPr id="164" name="Google Shape;164;p26"/>
          <p:cNvSpPr txBox="1"/>
          <p:nvPr/>
        </p:nvSpPr>
        <p:spPr>
          <a:xfrm>
            <a:off x="449325" y="2238075"/>
            <a:ext cx="4408500" cy="147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1" sz="2900">
              <a:solidFill>
                <a:srgbClr val="0096D9"/>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2400"/>
              <a:buFont typeface="Arial"/>
              <a:buNone/>
            </a:pPr>
            <a:r>
              <a:rPr b="1" lang="fr" sz="4000">
                <a:solidFill>
                  <a:schemeClr val="lt1"/>
                </a:solidFill>
                <a:latin typeface="Montserrat"/>
                <a:ea typeface="Montserrat"/>
                <a:cs typeface="Montserrat"/>
                <a:sym typeface="Montserrat"/>
              </a:rPr>
              <a:t>SOMMAIRE</a:t>
            </a:r>
            <a:endParaRPr b="1" sz="40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2200"/>
              <a:buFont typeface="Arial"/>
              <a:buNone/>
            </a:pPr>
            <a:r>
              <a:t/>
            </a:r>
            <a:endParaRPr b="1" i="0" sz="1400" u="none" cap="none" strike="noStrike">
              <a:solidFill>
                <a:srgbClr val="000000"/>
              </a:solidFill>
              <a:latin typeface="Calibri"/>
              <a:ea typeface="Calibri"/>
              <a:cs typeface="Calibri"/>
              <a:sym typeface="Calibri"/>
            </a:endParaRPr>
          </a:p>
        </p:txBody>
      </p:sp>
      <p:pic>
        <p:nvPicPr>
          <p:cNvPr id="165" name="Google Shape;165;p26"/>
          <p:cNvPicPr preferRelativeResize="0"/>
          <p:nvPr/>
        </p:nvPicPr>
        <p:blipFill>
          <a:blip r:embed="rId2">
            <a:alphaModFix/>
          </a:blip>
          <a:stretch>
            <a:fillRect/>
          </a:stretch>
        </p:blipFill>
        <p:spPr>
          <a:xfrm>
            <a:off x="6037675" y="10042134"/>
            <a:ext cx="1479900" cy="61904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66" name="Shape 166"/>
        <p:cNvGrpSpPr/>
        <p:nvPr/>
      </p:nvGrpSpPr>
      <p:grpSpPr>
        <a:xfrm>
          <a:off x="0" y="0"/>
          <a:ext cx="0" cy="0"/>
          <a:chOff x="0" y="0"/>
          <a:chExt cx="0" cy="0"/>
        </a:xfrm>
      </p:grpSpPr>
      <p:sp>
        <p:nvSpPr>
          <p:cNvPr id="167" name="Google Shape;167;p27"/>
          <p:cNvSpPr txBox="1"/>
          <p:nvPr>
            <p:ph type="title"/>
          </p:nvPr>
        </p:nvSpPr>
        <p:spPr>
          <a:xfrm>
            <a:off x="597188" y="6870600"/>
            <a:ext cx="6426000" cy="2123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68" name="Google Shape;168;p27"/>
          <p:cNvSpPr txBox="1"/>
          <p:nvPr>
            <p:ph idx="1" type="body"/>
          </p:nvPr>
        </p:nvSpPr>
        <p:spPr>
          <a:xfrm>
            <a:off x="597188" y="4531728"/>
            <a:ext cx="6426000" cy="23388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69" name="Google Shape;169;p27"/>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70" name="Google Shape;170;p27"/>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71" name="Google Shape;171;p27"/>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72" name="Shape 172"/>
        <p:cNvGrpSpPr/>
        <p:nvPr/>
      </p:nvGrpSpPr>
      <p:grpSpPr>
        <a:xfrm>
          <a:off x="0" y="0"/>
          <a:ext cx="0" cy="0"/>
          <a:chOff x="0" y="0"/>
          <a:chExt cx="0" cy="0"/>
        </a:xfrm>
      </p:grpSpPr>
      <p:sp>
        <p:nvSpPr>
          <p:cNvPr id="173" name="Google Shape;173;p28"/>
          <p:cNvSpPr txBox="1"/>
          <p:nvPr>
            <p:ph type="title"/>
          </p:nvPr>
        </p:nvSpPr>
        <p:spPr>
          <a:xfrm>
            <a:off x="378000" y="428177"/>
            <a:ext cx="68040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74" name="Google Shape;174;p28"/>
          <p:cNvSpPr txBox="1"/>
          <p:nvPr>
            <p:ph idx="1" type="body"/>
          </p:nvPr>
        </p:nvSpPr>
        <p:spPr>
          <a:xfrm>
            <a:off x="378000" y="2494799"/>
            <a:ext cx="3339000" cy="7056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28"/>
          <p:cNvSpPr txBox="1"/>
          <p:nvPr>
            <p:ph idx="2" type="body"/>
          </p:nvPr>
        </p:nvSpPr>
        <p:spPr>
          <a:xfrm>
            <a:off x="3843007" y="2494799"/>
            <a:ext cx="3339000" cy="7056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28"/>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77" name="Google Shape;177;p28"/>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78" name="Google Shape;178;p28"/>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79" name="Shape 179"/>
        <p:cNvGrpSpPr/>
        <p:nvPr/>
      </p:nvGrpSpPr>
      <p:grpSpPr>
        <a:xfrm>
          <a:off x="0" y="0"/>
          <a:ext cx="0" cy="0"/>
          <a:chOff x="0" y="0"/>
          <a:chExt cx="0" cy="0"/>
        </a:xfrm>
      </p:grpSpPr>
      <p:sp>
        <p:nvSpPr>
          <p:cNvPr id="180" name="Google Shape;180;p29"/>
          <p:cNvSpPr txBox="1"/>
          <p:nvPr>
            <p:ph type="title"/>
          </p:nvPr>
        </p:nvSpPr>
        <p:spPr>
          <a:xfrm>
            <a:off x="378000" y="428177"/>
            <a:ext cx="68040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81" name="Google Shape;181;p29"/>
          <p:cNvSpPr txBox="1"/>
          <p:nvPr>
            <p:ph idx="1" type="body"/>
          </p:nvPr>
        </p:nvSpPr>
        <p:spPr>
          <a:xfrm>
            <a:off x="378000" y="2393328"/>
            <a:ext cx="3340200" cy="9975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2" name="Google Shape;182;p29"/>
          <p:cNvSpPr txBox="1"/>
          <p:nvPr>
            <p:ph idx="2" type="body"/>
          </p:nvPr>
        </p:nvSpPr>
        <p:spPr>
          <a:xfrm>
            <a:off x="378000" y="3390750"/>
            <a:ext cx="3340200" cy="6160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3" name="Google Shape;183;p29"/>
          <p:cNvSpPr txBox="1"/>
          <p:nvPr>
            <p:ph idx="3" type="body"/>
          </p:nvPr>
        </p:nvSpPr>
        <p:spPr>
          <a:xfrm>
            <a:off x="3840382" y="2393328"/>
            <a:ext cx="3341700" cy="9975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4" name="Google Shape;184;p29"/>
          <p:cNvSpPr txBox="1"/>
          <p:nvPr>
            <p:ph idx="4" type="body"/>
          </p:nvPr>
        </p:nvSpPr>
        <p:spPr>
          <a:xfrm>
            <a:off x="3840382" y="3390750"/>
            <a:ext cx="3341700" cy="6160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5" name="Google Shape;185;p29"/>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86" name="Google Shape;186;p29"/>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87" name="Google Shape;187;p29"/>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88" name="Shape 188"/>
        <p:cNvGrpSpPr/>
        <p:nvPr/>
      </p:nvGrpSpPr>
      <p:grpSpPr>
        <a:xfrm>
          <a:off x="0" y="0"/>
          <a:ext cx="0" cy="0"/>
          <a:chOff x="0" y="0"/>
          <a:chExt cx="0" cy="0"/>
        </a:xfrm>
      </p:grpSpPr>
      <p:sp>
        <p:nvSpPr>
          <p:cNvPr id="189" name="Google Shape;189;p30"/>
          <p:cNvSpPr txBox="1"/>
          <p:nvPr>
            <p:ph type="title"/>
          </p:nvPr>
        </p:nvSpPr>
        <p:spPr>
          <a:xfrm>
            <a:off x="378000" y="428177"/>
            <a:ext cx="68040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90" name="Google Shape;190;p30"/>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1" name="Google Shape;191;p30"/>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2" name="Google Shape;192;p30"/>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93" name="Shape 193"/>
        <p:cNvGrpSpPr/>
        <p:nvPr/>
      </p:nvGrpSpPr>
      <p:grpSpPr>
        <a:xfrm>
          <a:off x="0" y="0"/>
          <a:ext cx="0" cy="0"/>
          <a:chOff x="0" y="0"/>
          <a:chExt cx="0" cy="0"/>
        </a:xfrm>
      </p:grpSpPr>
      <p:sp>
        <p:nvSpPr>
          <p:cNvPr id="194" name="Google Shape;194;p31"/>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5" name="Google Shape;195;p31"/>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6" name="Google Shape;196;p31"/>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97" name="Shape 197"/>
        <p:cNvGrpSpPr/>
        <p:nvPr/>
      </p:nvGrpSpPr>
      <p:grpSpPr>
        <a:xfrm>
          <a:off x="0" y="0"/>
          <a:ext cx="0" cy="0"/>
          <a:chOff x="0" y="0"/>
          <a:chExt cx="0" cy="0"/>
        </a:xfrm>
      </p:grpSpPr>
      <p:sp>
        <p:nvSpPr>
          <p:cNvPr id="198" name="Google Shape;198;p32"/>
          <p:cNvSpPr txBox="1"/>
          <p:nvPr>
            <p:ph type="title"/>
          </p:nvPr>
        </p:nvSpPr>
        <p:spPr>
          <a:xfrm>
            <a:off x="378000" y="425700"/>
            <a:ext cx="2487300" cy="1811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99" name="Google Shape;199;p32"/>
          <p:cNvSpPr txBox="1"/>
          <p:nvPr>
            <p:ph idx="1" type="body"/>
          </p:nvPr>
        </p:nvSpPr>
        <p:spPr>
          <a:xfrm>
            <a:off x="2955754" y="425702"/>
            <a:ext cx="4226400" cy="91254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0" name="Google Shape;200;p32"/>
          <p:cNvSpPr txBox="1"/>
          <p:nvPr>
            <p:ph idx="2" type="body"/>
          </p:nvPr>
        </p:nvSpPr>
        <p:spPr>
          <a:xfrm>
            <a:off x="378000" y="2237400"/>
            <a:ext cx="2487300" cy="7313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01" name="Google Shape;201;p32"/>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2" name="Google Shape;202;p32"/>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3" name="Google Shape;203;p32"/>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1481814" y="7484399"/>
            <a:ext cx="4536000" cy="883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206" name="Google Shape;206;p33"/>
          <p:cNvSpPr/>
          <p:nvPr>
            <p:ph idx="2" type="pic"/>
          </p:nvPr>
        </p:nvSpPr>
        <p:spPr>
          <a:xfrm>
            <a:off x="1481814" y="955350"/>
            <a:ext cx="4536000" cy="6415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7" name="Google Shape;207;p33"/>
          <p:cNvSpPr txBox="1"/>
          <p:nvPr>
            <p:ph idx="1" type="body"/>
          </p:nvPr>
        </p:nvSpPr>
        <p:spPr>
          <a:xfrm>
            <a:off x="1481814" y="8367975"/>
            <a:ext cx="4536000" cy="1254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08" name="Google Shape;208;p33"/>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9" name="Google Shape;209;p33"/>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10" name="Google Shape;210;p33"/>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11" name="Shape 211"/>
        <p:cNvGrpSpPr/>
        <p:nvPr/>
      </p:nvGrpSpPr>
      <p:grpSpPr>
        <a:xfrm>
          <a:off x="0" y="0"/>
          <a:ext cx="0" cy="0"/>
          <a:chOff x="0" y="0"/>
          <a:chExt cx="0" cy="0"/>
        </a:xfrm>
      </p:grpSpPr>
      <p:sp>
        <p:nvSpPr>
          <p:cNvPr id="212" name="Google Shape;212;p34"/>
          <p:cNvSpPr txBox="1"/>
          <p:nvPr>
            <p:ph type="title"/>
          </p:nvPr>
        </p:nvSpPr>
        <p:spPr>
          <a:xfrm>
            <a:off x="378000" y="428177"/>
            <a:ext cx="68040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213" name="Google Shape;213;p34"/>
          <p:cNvSpPr txBox="1"/>
          <p:nvPr>
            <p:ph idx="1" type="body"/>
          </p:nvPr>
        </p:nvSpPr>
        <p:spPr>
          <a:xfrm rot="5400000">
            <a:off x="251862" y="2620949"/>
            <a:ext cx="7056300" cy="68040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4" name="Google Shape;214;p34"/>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15" name="Google Shape;215;p34"/>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16" name="Google Shape;216;p34"/>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17" name="Shape 217"/>
        <p:cNvGrpSpPr/>
        <p:nvPr/>
      </p:nvGrpSpPr>
      <p:grpSpPr>
        <a:xfrm>
          <a:off x="0" y="0"/>
          <a:ext cx="0" cy="0"/>
          <a:chOff x="0" y="0"/>
          <a:chExt cx="0" cy="0"/>
        </a:xfrm>
      </p:grpSpPr>
      <p:sp>
        <p:nvSpPr>
          <p:cNvPr id="218" name="Google Shape;218;p35"/>
          <p:cNvSpPr txBox="1"/>
          <p:nvPr>
            <p:ph type="title"/>
          </p:nvPr>
        </p:nvSpPr>
        <p:spPr>
          <a:xfrm rot="5400000">
            <a:off x="1770162" y="4139027"/>
            <a:ext cx="9122700" cy="1701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35"/>
          <p:cNvSpPr txBox="1"/>
          <p:nvPr>
            <p:ph idx="1" type="body"/>
          </p:nvPr>
        </p:nvSpPr>
        <p:spPr>
          <a:xfrm rot="5400000">
            <a:off x="-1694840" y="2501026"/>
            <a:ext cx="9122700" cy="49770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0" name="Google Shape;220;p35"/>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21" name="Google Shape;221;p35"/>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22" name="Google Shape;222;p35"/>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1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2" Type="http://schemas.openxmlformats.org/officeDocument/2006/relationships/theme" Target="../theme/theme4.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6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78016" y="428185"/>
            <a:ext cx="68043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78016" y="2494846"/>
            <a:ext cx="6804300" cy="7056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378016" y="9910085"/>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2583116" y="9910085"/>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5418242" y="9910085"/>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378000" y="428177"/>
            <a:ext cx="6804000" cy="178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24"/>
          <p:cNvSpPr txBox="1"/>
          <p:nvPr>
            <p:ph idx="1" type="body"/>
          </p:nvPr>
        </p:nvSpPr>
        <p:spPr>
          <a:xfrm>
            <a:off x="378000" y="2494799"/>
            <a:ext cx="6804000" cy="7056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24"/>
          <p:cNvSpPr txBox="1"/>
          <p:nvPr>
            <p:ph idx="10" type="dt"/>
          </p:nvPr>
        </p:nvSpPr>
        <p:spPr>
          <a:xfrm>
            <a:off x="378000" y="9909899"/>
            <a:ext cx="1764000" cy="569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4" name="Google Shape;144;p24"/>
          <p:cNvSpPr txBox="1"/>
          <p:nvPr>
            <p:ph idx="11" type="ftr"/>
          </p:nvPr>
        </p:nvSpPr>
        <p:spPr>
          <a:xfrm>
            <a:off x="2583005" y="9909899"/>
            <a:ext cx="2394000" cy="569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5" name="Google Shape;145;p24"/>
          <p:cNvSpPr txBox="1"/>
          <p:nvPr>
            <p:ph idx="12" type="sldNum"/>
          </p:nvPr>
        </p:nvSpPr>
        <p:spPr>
          <a:xfrm>
            <a:off x="5418009" y="9909899"/>
            <a:ext cx="1764000" cy="569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3.png"/><Relationship Id="rId4" Type="http://schemas.openxmlformats.org/officeDocument/2006/relationships/image" Target="../media/image15.png"/><Relationship Id="rId9" Type="http://schemas.openxmlformats.org/officeDocument/2006/relationships/image" Target="../media/image41.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4.png"/><Relationship Id="rId8" Type="http://schemas.openxmlformats.org/officeDocument/2006/relationships/image" Target="../media/image4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40.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47.jpg"/><Relationship Id="rId4" Type="http://schemas.openxmlformats.org/officeDocument/2006/relationships/image" Target="../media/image5.png"/><Relationship Id="rId5" Type="http://schemas.openxmlformats.org/officeDocument/2006/relationships/image" Target="../media/image46.jpg"/><Relationship Id="rId6" Type="http://schemas.openxmlformats.org/officeDocument/2006/relationships/image" Target="../media/image4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52.png"/><Relationship Id="rId5" Type="http://schemas.openxmlformats.org/officeDocument/2006/relationships/hyperlink" Target="https://inco-group.typeform.com/to/cOp7Jh3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19.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8.png"/><Relationship Id="rId11" Type="http://schemas.openxmlformats.org/officeDocument/2006/relationships/image" Target="../media/image5.png"/><Relationship Id="rId10" Type="http://schemas.openxmlformats.org/officeDocument/2006/relationships/image" Target="../media/image50.png"/><Relationship Id="rId9" Type="http://schemas.openxmlformats.org/officeDocument/2006/relationships/image" Target="../media/image49.png"/><Relationship Id="rId5" Type="http://schemas.openxmlformats.org/officeDocument/2006/relationships/image" Target="../media/image20.png"/><Relationship Id="rId6" Type="http://schemas.openxmlformats.org/officeDocument/2006/relationships/image" Target="../media/image28.png"/><Relationship Id="rId7" Type="http://schemas.openxmlformats.org/officeDocument/2006/relationships/image" Target="../media/image38.png"/><Relationship Id="rId8"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32.jp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51.png"/><Relationship Id="rId5" Type="http://schemas.openxmlformats.org/officeDocument/2006/relationships/image" Target="../media/image26.png"/><Relationship Id="rId6" Type="http://schemas.openxmlformats.org/officeDocument/2006/relationships/image" Target="../media/image5.png"/><Relationship Id="rId7"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5.png"/><Relationship Id="rId5" Type="http://schemas.openxmlformats.org/officeDocument/2006/relationships/image" Target="../media/image51.png"/><Relationship Id="rId6" Type="http://schemas.openxmlformats.org/officeDocument/2006/relationships/image" Target="../media/image26.png"/><Relationship Id="rId7"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3.jpg"/><Relationship Id="rId5" Type="http://schemas.openxmlformats.org/officeDocument/2006/relationships/image" Target="../media/image36.png"/><Relationship Id="rId6"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7" name="Shape 227"/>
        <p:cNvGrpSpPr/>
        <p:nvPr/>
      </p:nvGrpSpPr>
      <p:grpSpPr>
        <a:xfrm>
          <a:off x="0" y="0"/>
          <a:ext cx="0" cy="0"/>
          <a:chOff x="0" y="0"/>
          <a:chExt cx="0" cy="0"/>
        </a:xfrm>
      </p:grpSpPr>
      <p:pic>
        <p:nvPicPr>
          <p:cNvPr id="228" name="Google Shape;228;p36"/>
          <p:cNvPicPr preferRelativeResize="0"/>
          <p:nvPr/>
        </p:nvPicPr>
        <p:blipFill rotWithShape="1">
          <a:blip r:embed="rId3">
            <a:alphaModFix/>
          </a:blip>
          <a:srcRect b="0" l="28468" r="5785" t="0"/>
          <a:stretch/>
        </p:blipFill>
        <p:spPr>
          <a:xfrm>
            <a:off x="0" y="-87750"/>
            <a:ext cx="7560002" cy="11083950"/>
          </a:xfrm>
          <a:prstGeom prst="rect">
            <a:avLst/>
          </a:prstGeom>
          <a:noFill/>
          <a:ln>
            <a:noFill/>
          </a:ln>
        </p:spPr>
      </p:pic>
      <p:sp>
        <p:nvSpPr>
          <p:cNvPr id="229" name="Google Shape;229;p36"/>
          <p:cNvSpPr/>
          <p:nvPr/>
        </p:nvSpPr>
        <p:spPr>
          <a:xfrm>
            <a:off x="13725" y="-87750"/>
            <a:ext cx="7560000" cy="11084100"/>
          </a:xfrm>
          <a:prstGeom prst="roundRect">
            <a:avLst>
              <a:gd fmla="val 0" name="adj"/>
            </a:avLst>
          </a:prstGeom>
          <a:solidFill>
            <a:srgbClr val="000000">
              <a:alpha val="57300"/>
            </a:srgbClr>
          </a:solidFill>
          <a:ln>
            <a:noFill/>
          </a:ln>
        </p:spPr>
        <p:txBody>
          <a:bodyPr anchorCtr="0" anchor="ctr" bIns="46075" lIns="92175" spcFirstLastPara="1" rIns="92175" wrap="square" tIns="46075">
            <a:noAutofit/>
          </a:bodyPr>
          <a:lstStyle/>
          <a:p>
            <a:pPr indent="0" lvl="0" marL="0" marR="0" rtl="0" algn="l">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
        <p:nvSpPr>
          <p:cNvPr id="230" name="Google Shape;230;p36"/>
          <p:cNvSpPr txBox="1"/>
          <p:nvPr>
            <p:ph idx="12" type="sldNum"/>
          </p:nvPr>
        </p:nvSpPr>
        <p:spPr>
          <a:xfrm>
            <a:off x="5418233" y="10066570"/>
            <a:ext cx="1764000" cy="569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fr"/>
              <a:t>‹#›</a:t>
            </a:fld>
            <a:endParaRPr/>
          </a:p>
        </p:txBody>
      </p:sp>
      <p:sp>
        <p:nvSpPr>
          <p:cNvPr id="231" name="Google Shape;231;p36"/>
          <p:cNvSpPr txBox="1"/>
          <p:nvPr/>
        </p:nvSpPr>
        <p:spPr>
          <a:xfrm>
            <a:off x="560850" y="2515038"/>
            <a:ext cx="6438300" cy="1588800"/>
          </a:xfrm>
          <a:prstGeom prst="rect">
            <a:avLst/>
          </a:prstGeom>
          <a:noFill/>
          <a:ln>
            <a:noFill/>
          </a:ln>
        </p:spPr>
        <p:txBody>
          <a:bodyPr anchorCtr="0" anchor="t" bIns="100100" lIns="100100" spcFirstLastPara="1" rIns="100100" wrap="square" tIns="100100">
            <a:noAutofit/>
          </a:bodyPr>
          <a:lstStyle/>
          <a:p>
            <a:pPr indent="0" lvl="0" marL="0" rtl="0" algn="ctr">
              <a:spcBef>
                <a:spcPts val="0"/>
              </a:spcBef>
              <a:spcAft>
                <a:spcPts val="0"/>
              </a:spcAft>
              <a:buNone/>
            </a:pPr>
            <a:r>
              <a:rPr b="1" lang="fr" sz="3900">
                <a:solidFill>
                  <a:schemeClr val="lt1"/>
                </a:solidFill>
                <a:latin typeface="Sora"/>
                <a:ea typeface="Sora"/>
                <a:cs typeface="Sora"/>
                <a:sym typeface="Sora"/>
              </a:rPr>
              <a:t>Google professional Certificate </a:t>
            </a:r>
            <a:endParaRPr b="1" sz="3900">
              <a:solidFill>
                <a:schemeClr val="lt1"/>
              </a:solidFill>
              <a:latin typeface="Sora"/>
              <a:ea typeface="Sora"/>
              <a:cs typeface="Sora"/>
              <a:sym typeface="Sora"/>
            </a:endParaRPr>
          </a:p>
          <a:p>
            <a:pPr indent="0" lvl="0" marL="0" rtl="0" algn="ctr">
              <a:spcBef>
                <a:spcPts val="0"/>
              </a:spcBef>
              <a:spcAft>
                <a:spcPts val="0"/>
              </a:spcAft>
              <a:buNone/>
            </a:pPr>
            <a:r>
              <a:rPr b="1" lang="fr" sz="3900">
                <a:solidFill>
                  <a:schemeClr val="lt1"/>
                </a:solidFill>
                <a:latin typeface="Sora"/>
                <a:ea typeface="Sora"/>
                <a:cs typeface="Sora"/>
                <a:sym typeface="Sora"/>
              </a:rPr>
              <a:t>Cybersecurity</a:t>
            </a:r>
            <a:endParaRPr b="1" sz="3900">
              <a:solidFill>
                <a:schemeClr val="lt1"/>
              </a:solidFill>
              <a:latin typeface="Sora"/>
              <a:ea typeface="Sora"/>
              <a:cs typeface="Sora"/>
              <a:sym typeface="Sora"/>
            </a:endParaRPr>
          </a:p>
          <a:p>
            <a:pPr indent="0" lvl="0" marL="0" rtl="0" algn="ctr">
              <a:lnSpc>
                <a:spcPct val="115000"/>
              </a:lnSpc>
              <a:spcBef>
                <a:spcPts val="0"/>
              </a:spcBef>
              <a:spcAft>
                <a:spcPts val="0"/>
              </a:spcAft>
              <a:buNone/>
            </a:pPr>
            <a:r>
              <a:t/>
            </a:r>
            <a:endParaRPr b="1" sz="3000">
              <a:solidFill>
                <a:schemeClr val="lt1"/>
              </a:solidFill>
              <a:latin typeface="Sora"/>
              <a:ea typeface="Sora"/>
              <a:cs typeface="Sora"/>
              <a:sym typeface="Sora"/>
            </a:endParaRPr>
          </a:p>
          <a:p>
            <a:pPr indent="0" lvl="0" marL="0" rtl="0" algn="ctr">
              <a:lnSpc>
                <a:spcPct val="115000"/>
              </a:lnSpc>
              <a:spcBef>
                <a:spcPts val="0"/>
              </a:spcBef>
              <a:spcAft>
                <a:spcPts val="0"/>
              </a:spcAft>
              <a:buNone/>
            </a:pPr>
            <a:r>
              <a:rPr b="1" lang="fr" sz="3000">
                <a:solidFill>
                  <a:schemeClr val="lt1"/>
                </a:solidFill>
                <a:latin typeface="Sora"/>
                <a:ea typeface="Sora"/>
                <a:cs typeface="Sora"/>
                <a:sym typeface="Sora"/>
              </a:rPr>
              <a:t>Applicant’s Guide</a:t>
            </a:r>
            <a:endParaRPr b="1" sz="3000">
              <a:solidFill>
                <a:schemeClr val="lt1"/>
              </a:solidFill>
              <a:latin typeface="Sora"/>
              <a:ea typeface="Sora"/>
              <a:cs typeface="Sora"/>
              <a:sym typeface="Sora"/>
            </a:endParaRPr>
          </a:p>
          <a:p>
            <a:pPr indent="0" lvl="0" marL="0" rtl="0" algn="ctr">
              <a:spcBef>
                <a:spcPts val="0"/>
              </a:spcBef>
              <a:spcAft>
                <a:spcPts val="0"/>
              </a:spcAft>
              <a:buClr>
                <a:schemeClr val="dk1"/>
              </a:buClr>
              <a:buSzPts val="2200"/>
              <a:buFont typeface="Arial"/>
              <a:buNone/>
            </a:pPr>
            <a:r>
              <a:rPr b="1" i="1" lang="fr" sz="1900">
                <a:solidFill>
                  <a:schemeClr val="lt1"/>
                </a:solidFill>
                <a:latin typeface="Sora"/>
                <a:ea typeface="Sora"/>
                <a:cs typeface="Sora"/>
                <a:sym typeface="Sora"/>
              </a:rPr>
              <a:t>A training program to become a </a:t>
            </a:r>
            <a:endParaRPr b="1" i="1" sz="1900">
              <a:solidFill>
                <a:schemeClr val="lt1"/>
              </a:solidFill>
              <a:latin typeface="Sora"/>
              <a:ea typeface="Sora"/>
              <a:cs typeface="Sora"/>
              <a:sym typeface="Sora"/>
            </a:endParaRPr>
          </a:p>
          <a:p>
            <a:pPr indent="0" lvl="0" marL="0" rtl="0" algn="ctr">
              <a:spcBef>
                <a:spcPts val="0"/>
              </a:spcBef>
              <a:spcAft>
                <a:spcPts val="0"/>
              </a:spcAft>
              <a:buClr>
                <a:schemeClr val="dk1"/>
              </a:buClr>
              <a:buSzPts val="2200"/>
              <a:buFont typeface="Arial"/>
              <a:buNone/>
            </a:pPr>
            <a:r>
              <a:rPr b="1" i="1" lang="fr" sz="1900">
                <a:solidFill>
                  <a:schemeClr val="lt1"/>
                </a:solidFill>
                <a:latin typeface="Sora"/>
                <a:ea typeface="Sora"/>
                <a:cs typeface="Sora"/>
                <a:sym typeface="Sora"/>
              </a:rPr>
              <a:t>Cybersecurity Analyst</a:t>
            </a:r>
            <a:endParaRPr b="1" i="1" sz="1900">
              <a:solidFill>
                <a:schemeClr val="lt1"/>
              </a:solidFill>
              <a:latin typeface="Sora"/>
              <a:ea typeface="Sora"/>
              <a:cs typeface="Sora"/>
              <a:sym typeface="Sora"/>
            </a:endParaRPr>
          </a:p>
        </p:txBody>
      </p:sp>
      <p:pic>
        <p:nvPicPr>
          <p:cNvPr id="232" name="Google Shape;232;p36"/>
          <p:cNvPicPr preferRelativeResize="0"/>
          <p:nvPr/>
        </p:nvPicPr>
        <p:blipFill>
          <a:blip r:embed="rId4">
            <a:alphaModFix/>
          </a:blip>
          <a:stretch>
            <a:fillRect/>
          </a:stretch>
        </p:blipFill>
        <p:spPr>
          <a:xfrm>
            <a:off x="2772146" y="328125"/>
            <a:ext cx="2043147" cy="646650"/>
          </a:xfrm>
          <a:prstGeom prst="rect">
            <a:avLst/>
          </a:prstGeom>
          <a:noFill/>
          <a:ln>
            <a:noFill/>
          </a:ln>
        </p:spPr>
      </p:pic>
      <p:pic>
        <p:nvPicPr>
          <p:cNvPr id="233" name="Google Shape;233;p36"/>
          <p:cNvPicPr preferRelativeResize="0"/>
          <p:nvPr/>
        </p:nvPicPr>
        <p:blipFill rotWithShape="1">
          <a:blip r:embed="rId5">
            <a:alphaModFix/>
          </a:blip>
          <a:srcRect b="-1173" l="0" r="0" t="0"/>
          <a:stretch/>
        </p:blipFill>
        <p:spPr>
          <a:xfrm>
            <a:off x="4688978" y="7281824"/>
            <a:ext cx="627750" cy="609626"/>
          </a:xfrm>
          <a:prstGeom prst="rect">
            <a:avLst/>
          </a:prstGeom>
          <a:noFill/>
          <a:ln cap="flat" cmpd="sng" w="9525">
            <a:solidFill>
              <a:srgbClr val="153988"/>
            </a:solidFill>
            <a:prstDash val="solid"/>
            <a:round/>
            <a:headEnd len="sm" w="sm" type="none"/>
            <a:tailEnd len="sm" w="sm" type="none"/>
          </a:ln>
        </p:spPr>
      </p:pic>
      <p:pic>
        <p:nvPicPr>
          <p:cNvPr id="234" name="Google Shape;234;p36"/>
          <p:cNvPicPr preferRelativeResize="0"/>
          <p:nvPr/>
        </p:nvPicPr>
        <p:blipFill rotWithShape="1">
          <a:blip r:embed="rId6">
            <a:alphaModFix/>
          </a:blip>
          <a:srcRect b="0" l="0" r="0" t="0"/>
          <a:stretch/>
        </p:blipFill>
        <p:spPr>
          <a:xfrm>
            <a:off x="3389927" y="7262449"/>
            <a:ext cx="655200" cy="648375"/>
          </a:xfrm>
          <a:prstGeom prst="rect">
            <a:avLst/>
          </a:prstGeom>
          <a:noFill/>
          <a:ln cap="flat" cmpd="sng" w="9525">
            <a:solidFill>
              <a:srgbClr val="153988"/>
            </a:solidFill>
            <a:prstDash val="solid"/>
            <a:round/>
            <a:headEnd len="sm" w="sm" type="none"/>
            <a:tailEnd len="sm" w="sm" type="none"/>
          </a:ln>
        </p:spPr>
      </p:pic>
      <p:pic>
        <p:nvPicPr>
          <p:cNvPr id="235" name="Google Shape;235;p36"/>
          <p:cNvPicPr preferRelativeResize="0"/>
          <p:nvPr/>
        </p:nvPicPr>
        <p:blipFill rotWithShape="1">
          <a:blip r:embed="rId7">
            <a:alphaModFix/>
          </a:blip>
          <a:srcRect b="0" l="0" r="0" t="0"/>
          <a:stretch/>
        </p:blipFill>
        <p:spPr>
          <a:xfrm>
            <a:off x="833575" y="7263311"/>
            <a:ext cx="613450" cy="646651"/>
          </a:xfrm>
          <a:prstGeom prst="rect">
            <a:avLst/>
          </a:prstGeom>
          <a:noFill/>
          <a:ln cap="flat" cmpd="sng" w="9525">
            <a:solidFill>
              <a:srgbClr val="153988"/>
            </a:solidFill>
            <a:prstDash val="solid"/>
            <a:round/>
            <a:headEnd len="sm" w="sm" type="none"/>
            <a:tailEnd len="sm" w="sm" type="none"/>
          </a:ln>
        </p:spPr>
      </p:pic>
      <p:sp>
        <p:nvSpPr>
          <p:cNvPr id="236" name="Google Shape;236;p36"/>
          <p:cNvSpPr txBox="1"/>
          <p:nvPr/>
        </p:nvSpPr>
        <p:spPr>
          <a:xfrm>
            <a:off x="474300" y="8071525"/>
            <a:ext cx="1332000" cy="774000"/>
          </a:xfrm>
          <a:prstGeom prst="rect">
            <a:avLst/>
          </a:prstGeom>
          <a:noFill/>
          <a:ln cap="flat" cmpd="sng" w="9525">
            <a:solidFill>
              <a:srgbClr val="15398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
                <a:solidFill>
                  <a:srgbClr val="FFFFFF"/>
                </a:solidFill>
                <a:latin typeface="Sora"/>
                <a:ea typeface="Sora"/>
                <a:cs typeface="Sora"/>
                <a:sym typeface="Sora"/>
              </a:rPr>
              <a:t>Start </a:t>
            </a:r>
            <a:r>
              <a:rPr i="0" lang="fr" u="none" cap="none" strike="noStrike">
                <a:solidFill>
                  <a:srgbClr val="FFFFFF"/>
                </a:solidFill>
                <a:latin typeface="Sora"/>
                <a:ea typeface="Sora"/>
                <a:cs typeface="Sora"/>
                <a:sym typeface="Sora"/>
              </a:rPr>
              <a:t>Date:</a:t>
            </a:r>
            <a:endParaRPr i="0" u="none" cap="none" strike="noStrike">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rPr b="1" lang="fr" sz="1200">
                <a:solidFill>
                  <a:srgbClr val="FFFFFF"/>
                </a:solidFill>
                <a:latin typeface="Sora"/>
                <a:ea typeface="Sora"/>
                <a:cs typeface="Sora"/>
                <a:sym typeface="Sora"/>
              </a:rPr>
              <a:t>01/04</a:t>
            </a:r>
            <a:endParaRPr b="1">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t/>
            </a:r>
            <a:endParaRPr b="1">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t/>
            </a:r>
            <a:endParaRPr b="1" i="0" u="none" cap="none" strike="noStrike">
              <a:solidFill>
                <a:srgbClr val="FFFFFF"/>
              </a:solidFill>
              <a:latin typeface="Sora"/>
              <a:ea typeface="Sora"/>
              <a:cs typeface="Sora"/>
              <a:sym typeface="Sora"/>
            </a:endParaRPr>
          </a:p>
          <a:p>
            <a:pPr indent="0" lvl="0" marL="0" marR="0" rtl="0" algn="l">
              <a:lnSpc>
                <a:spcPct val="100000"/>
              </a:lnSpc>
              <a:spcBef>
                <a:spcPts val="0"/>
              </a:spcBef>
              <a:spcAft>
                <a:spcPts val="0"/>
              </a:spcAft>
              <a:buClr>
                <a:srgbClr val="000000"/>
              </a:buClr>
              <a:buSzPts val="1600"/>
              <a:buFont typeface="Arial"/>
              <a:buNone/>
            </a:pPr>
            <a:r>
              <a:t/>
            </a:r>
            <a:endParaRPr i="0" u="none" cap="none" strike="noStrike">
              <a:solidFill>
                <a:srgbClr val="000000"/>
              </a:solidFill>
              <a:latin typeface="Sora"/>
              <a:ea typeface="Sora"/>
              <a:cs typeface="Sora"/>
              <a:sym typeface="Sora"/>
            </a:endParaRPr>
          </a:p>
        </p:txBody>
      </p:sp>
      <p:sp>
        <p:nvSpPr>
          <p:cNvPr id="237" name="Google Shape;237;p36"/>
          <p:cNvSpPr txBox="1"/>
          <p:nvPr/>
        </p:nvSpPr>
        <p:spPr>
          <a:xfrm>
            <a:off x="3040355" y="8072275"/>
            <a:ext cx="1326900" cy="774000"/>
          </a:xfrm>
          <a:prstGeom prst="rect">
            <a:avLst/>
          </a:prstGeom>
          <a:noFill/>
          <a:ln cap="flat" cmpd="sng" w="9525">
            <a:solidFill>
              <a:srgbClr val="15398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
                <a:solidFill>
                  <a:srgbClr val="FFFFFF"/>
                </a:solidFill>
                <a:latin typeface="Sora"/>
                <a:ea typeface="Sora"/>
                <a:cs typeface="Sora"/>
                <a:sym typeface="Sora"/>
              </a:rPr>
              <a:t>Format</a:t>
            </a:r>
            <a:r>
              <a:rPr i="0" lang="fr" u="none" cap="none" strike="noStrike">
                <a:solidFill>
                  <a:srgbClr val="FFFFFF"/>
                </a:solidFill>
                <a:latin typeface="Sora"/>
                <a:ea typeface="Sora"/>
                <a:cs typeface="Sora"/>
                <a:sym typeface="Sora"/>
              </a:rPr>
              <a:t>: </a:t>
            </a:r>
            <a:endParaRPr i="0" u="none" cap="none" strike="noStrike">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rPr b="1" lang="fr">
                <a:solidFill>
                  <a:srgbClr val="FFFFFF"/>
                </a:solidFill>
                <a:latin typeface="Sora"/>
                <a:ea typeface="Sora"/>
                <a:cs typeface="Sora"/>
                <a:sym typeface="Sora"/>
              </a:rPr>
              <a:t>Online</a:t>
            </a:r>
            <a:endParaRPr b="1" i="0" u="none" cap="none" strike="noStrike">
              <a:solidFill>
                <a:srgbClr val="FFFFFF"/>
              </a:solidFill>
              <a:latin typeface="Sora"/>
              <a:ea typeface="Sora"/>
              <a:cs typeface="Sora"/>
              <a:sym typeface="Sora"/>
            </a:endParaRPr>
          </a:p>
          <a:p>
            <a:pPr indent="0" lvl="0" marL="0" marR="0" rtl="0" algn="l">
              <a:lnSpc>
                <a:spcPct val="100000"/>
              </a:lnSpc>
              <a:spcBef>
                <a:spcPts val="0"/>
              </a:spcBef>
              <a:spcAft>
                <a:spcPts val="0"/>
              </a:spcAft>
              <a:buClr>
                <a:srgbClr val="000000"/>
              </a:buClr>
              <a:buSzPts val="1600"/>
              <a:buFont typeface="Arial"/>
              <a:buNone/>
            </a:pPr>
            <a:r>
              <a:t/>
            </a:r>
            <a:endParaRPr i="0" u="none" cap="none" strike="noStrike">
              <a:solidFill>
                <a:srgbClr val="000000"/>
              </a:solidFill>
              <a:latin typeface="Sora"/>
              <a:ea typeface="Sora"/>
              <a:cs typeface="Sora"/>
              <a:sym typeface="Sora"/>
            </a:endParaRPr>
          </a:p>
        </p:txBody>
      </p:sp>
      <p:sp>
        <p:nvSpPr>
          <p:cNvPr id="238" name="Google Shape;238;p36"/>
          <p:cNvSpPr txBox="1"/>
          <p:nvPr/>
        </p:nvSpPr>
        <p:spPr>
          <a:xfrm>
            <a:off x="4318283" y="8072275"/>
            <a:ext cx="1332000" cy="772500"/>
          </a:xfrm>
          <a:prstGeom prst="rect">
            <a:avLst/>
          </a:prstGeom>
          <a:noFill/>
          <a:ln cap="flat" cmpd="sng" w="9525">
            <a:solidFill>
              <a:srgbClr val="15398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
                <a:solidFill>
                  <a:srgbClr val="FFFFFF"/>
                </a:solidFill>
                <a:latin typeface="Sora"/>
                <a:ea typeface="Sora"/>
                <a:cs typeface="Sora"/>
                <a:sym typeface="Sora"/>
              </a:rPr>
              <a:t>Price</a:t>
            </a:r>
            <a:r>
              <a:rPr i="0" lang="fr" u="none" cap="none" strike="noStrike">
                <a:solidFill>
                  <a:srgbClr val="FFFFFF"/>
                </a:solidFill>
                <a:latin typeface="Sora"/>
                <a:ea typeface="Sora"/>
                <a:cs typeface="Sora"/>
                <a:sym typeface="Sora"/>
              </a:rPr>
              <a:t>: </a:t>
            </a:r>
            <a:endParaRPr i="0" u="none" cap="none" strike="noStrike">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rPr b="1" lang="fr">
                <a:solidFill>
                  <a:srgbClr val="FFFFFF"/>
                </a:solidFill>
                <a:latin typeface="Sora"/>
                <a:ea typeface="Sora"/>
                <a:cs typeface="Sora"/>
                <a:sym typeface="Sora"/>
              </a:rPr>
              <a:t>Free</a:t>
            </a:r>
            <a:endParaRPr i="0" u="none" cap="none" strike="noStrike">
              <a:solidFill>
                <a:srgbClr val="000000"/>
              </a:solidFill>
              <a:latin typeface="Sora"/>
              <a:ea typeface="Sora"/>
              <a:cs typeface="Sora"/>
              <a:sym typeface="Sora"/>
            </a:endParaRPr>
          </a:p>
        </p:txBody>
      </p:sp>
      <p:sp>
        <p:nvSpPr>
          <p:cNvPr id="239" name="Google Shape;239;p36"/>
          <p:cNvSpPr txBox="1"/>
          <p:nvPr/>
        </p:nvSpPr>
        <p:spPr>
          <a:xfrm>
            <a:off x="1757328" y="8072275"/>
            <a:ext cx="1332000" cy="774000"/>
          </a:xfrm>
          <a:prstGeom prst="rect">
            <a:avLst/>
          </a:prstGeom>
          <a:noFill/>
          <a:ln cap="flat" cmpd="sng" w="9525">
            <a:solidFill>
              <a:srgbClr val="15398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
                <a:solidFill>
                  <a:srgbClr val="FFFFFF"/>
                </a:solidFill>
                <a:latin typeface="Sora"/>
                <a:ea typeface="Sora"/>
                <a:cs typeface="Sora"/>
                <a:sym typeface="Sora"/>
              </a:rPr>
              <a:t>Duration</a:t>
            </a:r>
            <a:r>
              <a:rPr i="0" lang="fr" u="none" cap="none" strike="noStrike">
                <a:solidFill>
                  <a:srgbClr val="FFFFFF"/>
                </a:solidFill>
                <a:latin typeface="Sora"/>
                <a:ea typeface="Sora"/>
                <a:cs typeface="Sora"/>
                <a:sym typeface="Sora"/>
              </a:rPr>
              <a:t>: </a:t>
            </a:r>
            <a:endParaRPr i="0" u="none" cap="none" strike="noStrike">
              <a:solidFill>
                <a:srgbClr val="FFFFFF"/>
              </a:solidFill>
              <a:latin typeface="Sora"/>
              <a:ea typeface="Sora"/>
              <a:cs typeface="Sora"/>
              <a:sym typeface="Sora"/>
            </a:endParaRPr>
          </a:p>
          <a:p>
            <a:pPr indent="0" lvl="0" marL="0" marR="0" rtl="0" algn="ctr">
              <a:lnSpc>
                <a:spcPct val="115000"/>
              </a:lnSpc>
              <a:spcBef>
                <a:spcPts val="0"/>
              </a:spcBef>
              <a:spcAft>
                <a:spcPts val="0"/>
              </a:spcAft>
              <a:buClr>
                <a:srgbClr val="000000"/>
              </a:buClr>
              <a:buSzPts val="1400"/>
              <a:buFont typeface="Arial"/>
              <a:buNone/>
            </a:pPr>
            <a:r>
              <a:rPr b="1" lang="fr">
                <a:solidFill>
                  <a:srgbClr val="FFFFFF"/>
                </a:solidFill>
                <a:latin typeface="Sora"/>
                <a:ea typeface="Sora"/>
                <a:cs typeface="Sora"/>
                <a:sym typeface="Sora"/>
              </a:rPr>
              <a:t>16 Weeks part-time </a:t>
            </a:r>
            <a:endParaRPr b="1">
              <a:solidFill>
                <a:srgbClr val="FFFFFF"/>
              </a:solidFill>
              <a:latin typeface="Sora"/>
              <a:ea typeface="Sora"/>
              <a:cs typeface="Sora"/>
              <a:sym typeface="Sora"/>
            </a:endParaRPr>
          </a:p>
          <a:p>
            <a:pPr indent="0" lvl="0" marL="0" marR="0" rtl="0" algn="ctr">
              <a:lnSpc>
                <a:spcPct val="115000"/>
              </a:lnSpc>
              <a:spcBef>
                <a:spcPts val="0"/>
              </a:spcBef>
              <a:spcAft>
                <a:spcPts val="0"/>
              </a:spcAft>
              <a:buClr>
                <a:srgbClr val="000000"/>
              </a:buClr>
              <a:buSzPts val="1400"/>
              <a:buFont typeface="Arial"/>
              <a:buNone/>
            </a:pPr>
            <a:r>
              <a:rPr b="1" lang="fr">
                <a:solidFill>
                  <a:srgbClr val="FFFFFF"/>
                </a:solidFill>
                <a:latin typeface="Sora"/>
                <a:ea typeface="Sora"/>
                <a:cs typeface="Sora"/>
                <a:sym typeface="Sora"/>
              </a:rPr>
              <a:t>or 8 weeks full time</a:t>
            </a:r>
            <a:endParaRPr b="1">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rPr b="1" lang="fr">
                <a:solidFill>
                  <a:srgbClr val="FFFFFF"/>
                </a:solidFill>
                <a:latin typeface="Sora"/>
                <a:ea typeface="Sora"/>
                <a:cs typeface="Sora"/>
                <a:sym typeface="Sora"/>
              </a:rPr>
              <a:t>(170h)</a:t>
            </a:r>
            <a:endParaRPr b="1">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t/>
            </a:r>
            <a:endParaRPr b="1">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400"/>
              <a:buFont typeface="Arial"/>
              <a:buNone/>
            </a:pPr>
            <a:r>
              <a:t/>
            </a:r>
            <a:endParaRPr b="1">
              <a:solidFill>
                <a:srgbClr val="FFFFFF"/>
              </a:solidFill>
              <a:latin typeface="Sora"/>
              <a:ea typeface="Sora"/>
              <a:cs typeface="Sora"/>
              <a:sym typeface="Sora"/>
            </a:endParaRPr>
          </a:p>
          <a:p>
            <a:pPr indent="0" lvl="0" marL="0" marR="0" rtl="0" algn="l">
              <a:lnSpc>
                <a:spcPct val="100000"/>
              </a:lnSpc>
              <a:spcBef>
                <a:spcPts val="0"/>
              </a:spcBef>
              <a:spcAft>
                <a:spcPts val="0"/>
              </a:spcAft>
              <a:buClr>
                <a:srgbClr val="000000"/>
              </a:buClr>
              <a:buSzPts val="1600"/>
              <a:buFont typeface="Arial"/>
              <a:buNone/>
            </a:pPr>
            <a:r>
              <a:t/>
            </a:r>
            <a:endParaRPr i="0" u="none" cap="none" strike="noStrike">
              <a:solidFill>
                <a:srgbClr val="000000"/>
              </a:solidFill>
              <a:latin typeface="Sora"/>
              <a:ea typeface="Sora"/>
              <a:cs typeface="Sora"/>
              <a:sym typeface="Sora"/>
            </a:endParaRPr>
          </a:p>
        </p:txBody>
      </p:sp>
      <p:pic>
        <p:nvPicPr>
          <p:cNvPr id="240" name="Google Shape;240;p36"/>
          <p:cNvPicPr preferRelativeResize="0"/>
          <p:nvPr/>
        </p:nvPicPr>
        <p:blipFill>
          <a:blip r:embed="rId8">
            <a:alphaModFix/>
          </a:blip>
          <a:stretch>
            <a:fillRect/>
          </a:stretch>
        </p:blipFill>
        <p:spPr>
          <a:xfrm>
            <a:off x="2090876" y="7262449"/>
            <a:ext cx="655200" cy="648375"/>
          </a:xfrm>
          <a:prstGeom prst="rect">
            <a:avLst/>
          </a:prstGeom>
          <a:noFill/>
          <a:ln cap="flat" cmpd="sng" w="9525">
            <a:solidFill>
              <a:srgbClr val="153988"/>
            </a:solidFill>
            <a:prstDash val="solid"/>
            <a:round/>
            <a:headEnd len="sm" w="sm" type="none"/>
            <a:tailEnd len="sm" w="sm" type="none"/>
          </a:ln>
        </p:spPr>
      </p:pic>
      <p:pic>
        <p:nvPicPr>
          <p:cNvPr id="241" name="Google Shape;241;p36"/>
          <p:cNvPicPr preferRelativeResize="0"/>
          <p:nvPr/>
        </p:nvPicPr>
        <p:blipFill>
          <a:blip r:embed="rId9">
            <a:alphaModFix/>
          </a:blip>
          <a:stretch>
            <a:fillRect/>
          </a:stretch>
        </p:blipFill>
        <p:spPr>
          <a:xfrm>
            <a:off x="5960580" y="7281830"/>
            <a:ext cx="613445" cy="609613"/>
          </a:xfrm>
          <a:prstGeom prst="rect">
            <a:avLst/>
          </a:prstGeom>
          <a:noFill/>
          <a:ln cap="flat" cmpd="sng" w="9525">
            <a:solidFill>
              <a:srgbClr val="153988"/>
            </a:solidFill>
            <a:prstDash val="solid"/>
            <a:round/>
            <a:headEnd len="sm" w="sm" type="none"/>
            <a:tailEnd len="sm" w="sm" type="none"/>
          </a:ln>
        </p:spPr>
      </p:pic>
      <p:sp>
        <p:nvSpPr>
          <p:cNvPr id="242" name="Google Shape;242;p36"/>
          <p:cNvSpPr txBox="1"/>
          <p:nvPr/>
        </p:nvSpPr>
        <p:spPr>
          <a:xfrm>
            <a:off x="5601299" y="8072275"/>
            <a:ext cx="1504800" cy="772500"/>
          </a:xfrm>
          <a:prstGeom prst="rect">
            <a:avLst/>
          </a:prstGeom>
          <a:noFill/>
          <a:ln cap="flat" cmpd="sng" w="9525">
            <a:solidFill>
              <a:srgbClr val="15398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
                <a:solidFill>
                  <a:srgbClr val="FFFFFF"/>
                </a:solidFill>
                <a:latin typeface="Sora"/>
                <a:ea typeface="Sora"/>
                <a:cs typeface="Sora"/>
                <a:sym typeface="Sora"/>
              </a:rPr>
              <a:t>Eligibility</a:t>
            </a:r>
            <a:endParaRPr i="0" u="none" cap="none" strike="noStrike">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600"/>
              <a:buFont typeface="Arial"/>
              <a:buNone/>
            </a:pPr>
            <a:r>
              <a:rPr b="1" lang="fr" sz="1200">
                <a:solidFill>
                  <a:srgbClr val="FFFFFF"/>
                </a:solidFill>
                <a:latin typeface="Sora"/>
                <a:ea typeface="Sora"/>
                <a:cs typeface="Sora"/>
                <a:sym typeface="Sora"/>
              </a:rPr>
              <a:t>18-35 year old</a:t>
            </a:r>
            <a:endParaRPr b="1" sz="1200">
              <a:solidFill>
                <a:srgbClr val="FFFFFF"/>
              </a:solidFill>
              <a:latin typeface="Sora"/>
              <a:ea typeface="Sora"/>
              <a:cs typeface="Sora"/>
              <a:sym typeface="Sora"/>
            </a:endParaRPr>
          </a:p>
          <a:p>
            <a:pPr indent="0" lvl="0" marL="0" marR="0" rtl="0" algn="ctr">
              <a:lnSpc>
                <a:spcPct val="100000"/>
              </a:lnSpc>
              <a:spcBef>
                <a:spcPts val="0"/>
              </a:spcBef>
              <a:spcAft>
                <a:spcPts val="0"/>
              </a:spcAft>
              <a:buClr>
                <a:srgbClr val="000000"/>
              </a:buClr>
              <a:buSzPts val="1600"/>
              <a:buFont typeface="Arial"/>
              <a:buNone/>
            </a:pPr>
            <a:r>
              <a:rPr b="1" lang="fr" sz="1200">
                <a:solidFill>
                  <a:srgbClr val="FFFFFF"/>
                </a:solidFill>
                <a:latin typeface="Sora"/>
                <a:ea typeface="Sora"/>
                <a:cs typeface="Sora"/>
                <a:sym typeface="Sora"/>
              </a:rPr>
              <a:t>Obstacles to employment</a:t>
            </a:r>
            <a:endParaRPr b="1" sz="1200">
              <a:solidFill>
                <a:srgbClr val="FFFFFF"/>
              </a:solidFill>
              <a:latin typeface="Sora"/>
              <a:ea typeface="Sora"/>
              <a:cs typeface="Sora"/>
              <a:sym typeface="S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5" name="Shape 455"/>
        <p:cNvGrpSpPr/>
        <p:nvPr/>
      </p:nvGrpSpPr>
      <p:grpSpPr>
        <a:xfrm>
          <a:off x="0" y="0"/>
          <a:ext cx="0" cy="0"/>
          <a:chOff x="0" y="0"/>
          <a:chExt cx="0" cy="0"/>
        </a:xfrm>
      </p:grpSpPr>
      <p:pic>
        <p:nvPicPr>
          <p:cNvPr id="456" name="Google Shape;456;p45"/>
          <p:cNvPicPr preferRelativeResize="0"/>
          <p:nvPr/>
        </p:nvPicPr>
        <p:blipFill>
          <a:blip r:embed="rId3">
            <a:alphaModFix/>
          </a:blip>
          <a:stretch>
            <a:fillRect/>
          </a:stretch>
        </p:blipFill>
        <p:spPr>
          <a:xfrm>
            <a:off x="16434000" y="-1247500"/>
            <a:ext cx="903601" cy="903601"/>
          </a:xfrm>
          <a:prstGeom prst="rect">
            <a:avLst/>
          </a:prstGeom>
          <a:noFill/>
          <a:ln>
            <a:noFill/>
          </a:ln>
        </p:spPr>
      </p:pic>
      <p:grpSp>
        <p:nvGrpSpPr>
          <p:cNvPr id="457" name="Google Shape;457;p45"/>
          <p:cNvGrpSpPr/>
          <p:nvPr/>
        </p:nvGrpSpPr>
        <p:grpSpPr>
          <a:xfrm>
            <a:off x="759295" y="2734067"/>
            <a:ext cx="858010" cy="858010"/>
            <a:chOff x="1884324" y="2968825"/>
            <a:chExt cx="1008000" cy="1008000"/>
          </a:xfrm>
        </p:grpSpPr>
        <p:sp>
          <p:nvSpPr>
            <p:cNvPr id="458" name="Google Shape;458;p45"/>
            <p:cNvSpPr/>
            <p:nvPr/>
          </p:nvSpPr>
          <p:spPr>
            <a:xfrm>
              <a:off x="1884324" y="2968825"/>
              <a:ext cx="1008000" cy="1008000"/>
            </a:xfrm>
            <a:prstGeom prst="ellipse">
              <a:avLst/>
            </a:prstGeom>
            <a:solidFill>
              <a:srgbClr val="146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9" name="Google Shape;459;p45"/>
            <p:cNvPicPr preferRelativeResize="0"/>
            <p:nvPr/>
          </p:nvPicPr>
          <p:blipFill>
            <a:blip r:embed="rId4">
              <a:alphaModFix/>
            </a:blip>
            <a:stretch>
              <a:fillRect/>
            </a:stretch>
          </p:blipFill>
          <p:spPr>
            <a:xfrm>
              <a:off x="1960463" y="3044975"/>
              <a:ext cx="855709" cy="855709"/>
            </a:xfrm>
            <a:prstGeom prst="rect">
              <a:avLst/>
            </a:prstGeom>
            <a:noFill/>
            <a:ln>
              <a:noFill/>
            </a:ln>
          </p:spPr>
        </p:pic>
      </p:grpSp>
      <p:sp>
        <p:nvSpPr>
          <p:cNvPr id="460" name="Google Shape;460;p45"/>
          <p:cNvSpPr/>
          <p:nvPr/>
        </p:nvSpPr>
        <p:spPr>
          <a:xfrm>
            <a:off x="360300" y="3628065"/>
            <a:ext cx="1656000" cy="648000"/>
          </a:xfrm>
          <a:prstGeom prst="roundRect">
            <a:avLst>
              <a:gd fmla="val 16667" name="adj"/>
            </a:avLst>
          </a:prstGeom>
          <a:solidFill>
            <a:srgbClr val="FFEA6E"/>
          </a:solidFill>
          <a:ln>
            <a:noFill/>
          </a:ln>
        </p:spPr>
        <p:txBody>
          <a:bodyPr anchorCtr="0" anchor="ctr" bIns="91425" lIns="54000" spcFirstLastPara="1" rIns="54000" wrap="square" tIns="91425">
            <a:noAutofit/>
          </a:bodyPr>
          <a:lstStyle/>
          <a:p>
            <a:pPr indent="0" lvl="0" marL="0" rtl="0" algn="ctr">
              <a:spcBef>
                <a:spcPts val="0"/>
              </a:spcBef>
              <a:spcAft>
                <a:spcPts val="0"/>
              </a:spcAft>
              <a:buNone/>
            </a:pPr>
            <a:r>
              <a:rPr lang="fr" sz="1000">
                <a:solidFill>
                  <a:srgbClr val="153988"/>
                </a:solidFill>
                <a:latin typeface="Sora ExtraBold"/>
                <a:ea typeface="Sora ExtraBold"/>
                <a:cs typeface="Sora ExtraBold"/>
                <a:sym typeface="Sora ExtraBold"/>
              </a:rPr>
              <a:t>Google Cybersecurity Individual Course Certifications</a:t>
            </a:r>
            <a:endParaRPr sz="1000">
              <a:solidFill>
                <a:srgbClr val="153988"/>
              </a:solidFill>
              <a:latin typeface="Sora ExtraBold"/>
              <a:ea typeface="Sora ExtraBold"/>
              <a:cs typeface="Sora ExtraBold"/>
              <a:sym typeface="Sora ExtraBold"/>
            </a:endParaRPr>
          </a:p>
        </p:txBody>
      </p:sp>
      <p:sp>
        <p:nvSpPr>
          <p:cNvPr id="461" name="Google Shape;461;p45"/>
          <p:cNvSpPr txBox="1"/>
          <p:nvPr/>
        </p:nvSpPr>
        <p:spPr>
          <a:xfrm>
            <a:off x="282150" y="8877475"/>
            <a:ext cx="6897900" cy="140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300">
                <a:solidFill>
                  <a:srgbClr val="153988"/>
                </a:solidFill>
                <a:latin typeface="Sora ExtraBold"/>
                <a:ea typeface="Sora ExtraBold"/>
                <a:cs typeface="Sora ExtraBold"/>
                <a:sym typeface="Sora ExtraBold"/>
              </a:rPr>
              <a:t>Sharable Certificates</a:t>
            </a:r>
            <a:endParaRPr sz="1300">
              <a:solidFill>
                <a:srgbClr val="153988"/>
              </a:solidFill>
              <a:latin typeface="Sora ExtraBold"/>
              <a:ea typeface="Sora ExtraBold"/>
              <a:cs typeface="Sora ExtraBold"/>
              <a:sym typeface="Sora ExtraBold"/>
            </a:endParaRPr>
          </a:p>
          <a:p>
            <a:pPr indent="0" lvl="0" marL="0" rtl="0" algn="l">
              <a:lnSpc>
                <a:spcPct val="115000"/>
              </a:lnSpc>
              <a:spcBef>
                <a:spcPts val="0"/>
              </a:spcBef>
              <a:spcAft>
                <a:spcPts val="0"/>
              </a:spcAft>
              <a:buNone/>
            </a:pPr>
            <a:r>
              <a:rPr lang="fr" sz="1300">
                <a:solidFill>
                  <a:schemeClr val="dk1"/>
                </a:solidFill>
                <a:latin typeface="Sora"/>
                <a:ea typeface="Sora"/>
                <a:cs typeface="Sora"/>
                <a:sym typeface="Sora"/>
              </a:rPr>
              <a:t>You can share your Certificates in the Certifications section of your LinkedIn profile, on printed CVs, or other documents to catch the attention of potential employers.</a:t>
            </a:r>
            <a:endParaRPr sz="1300">
              <a:solidFill>
                <a:schemeClr val="dk1"/>
              </a:solidFill>
              <a:latin typeface="Sora"/>
              <a:ea typeface="Sora"/>
              <a:cs typeface="Sora"/>
              <a:sym typeface="Sora"/>
            </a:endParaRPr>
          </a:p>
        </p:txBody>
      </p:sp>
      <p:grpSp>
        <p:nvGrpSpPr>
          <p:cNvPr id="462" name="Google Shape;462;p45"/>
          <p:cNvGrpSpPr/>
          <p:nvPr/>
        </p:nvGrpSpPr>
        <p:grpSpPr>
          <a:xfrm>
            <a:off x="759295" y="6933654"/>
            <a:ext cx="858010" cy="858010"/>
            <a:chOff x="1884324" y="2968825"/>
            <a:chExt cx="1008000" cy="1008000"/>
          </a:xfrm>
        </p:grpSpPr>
        <p:sp>
          <p:nvSpPr>
            <p:cNvPr id="463" name="Google Shape;463;p45"/>
            <p:cNvSpPr/>
            <p:nvPr/>
          </p:nvSpPr>
          <p:spPr>
            <a:xfrm>
              <a:off x="1884324" y="2968825"/>
              <a:ext cx="1008000" cy="1008000"/>
            </a:xfrm>
            <a:prstGeom prst="ellipse">
              <a:avLst/>
            </a:prstGeom>
            <a:solidFill>
              <a:srgbClr val="146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4" name="Google Shape;464;p45"/>
            <p:cNvPicPr preferRelativeResize="0"/>
            <p:nvPr/>
          </p:nvPicPr>
          <p:blipFill>
            <a:blip r:embed="rId4">
              <a:alphaModFix/>
            </a:blip>
            <a:stretch>
              <a:fillRect/>
            </a:stretch>
          </p:blipFill>
          <p:spPr>
            <a:xfrm>
              <a:off x="1960463" y="3044975"/>
              <a:ext cx="855709" cy="855709"/>
            </a:xfrm>
            <a:prstGeom prst="rect">
              <a:avLst/>
            </a:prstGeom>
            <a:noFill/>
            <a:ln>
              <a:noFill/>
            </a:ln>
          </p:spPr>
        </p:pic>
      </p:grpSp>
      <p:sp>
        <p:nvSpPr>
          <p:cNvPr id="465" name="Google Shape;465;p45"/>
          <p:cNvSpPr/>
          <p:nvPr/>
        </p:nvSpPr>
        <p:spPr>
          <a:xfrm>
            <a:off x="360300" y="7801928"/>
            <a:ext cx="1656000" cy="648000"/>
          </a:xfrm>
          <a:prstGeom prst="roundRect">
            <a:avLst>
              <a:gd fmla="val 16667" name="adj"/>
            </a:avLst>
          </a:prstGeom>
          <a:solidFill>
            <a:srgbClr val="FFEA6E"/>
          </a:solidFill>
          <a:ln>
            <a:noFill/>
          </a:ln>
        </p:spPr>
        <p:txBody>
          <a:bodyPr anchorCtr="0" anchor="ctr" bIns="91425" lIns="54000" spcFirstLastPara="1" rIns="54000" wrap="square" tIns="91425">
            <a:noAutofit/>
          </a:bodyPr>
          <a:lstStyle/>
          <a:p>
            <a:pPr indent="0" lvl="0" marL="0" rtl="0" algn="ctr">
              <a:spcBef>
                <a:spcPts val="0"/>
              </a:spcBef>
              <a:spcAft>
                <a:spcPts val="0"/>
              </a:spcAft>
              <a:buNone/>
            </a:pPr>
            <a:r>
              <a:rPr lang="fr" sz="1000">
                <a:solidFill>
                  <a:srgbClr val="153988"/>
                </a:solidFill>
                <a:latin typeface="Sora ExtraBold"/>
                <a:ea typeface="Sora ExtraBold"/>
                <a:cs typeface="Sora ExtraBold"/>
                <a:sym typeface="Sora ExtraBold"/>
              </a:rPr>
              <a:t>INCO Academy  Certificate </a:t>
            </a:r>
            <a:endParaRPr sz="1000">
              <a:solidFill>
                <a:srgbClr val="153988"/>
              </a:solidFill>
              <a:latin typeface="Sora ExtraBold"/>
              <a:ea typeface="Sora ExtraBold"/>
              <a:cs typeface="Sora ExtraBold"/>
              <a:sym typeface="Sora ExtraBold"/>
            </a:endParaRPr>
          </a:p>
        </p:txBody>
      </p:sp>
      <p:sp>
        <p:nvSpPr>
          <p:cNvPr id="466" name="Google Shape;466;p45"/>
          <p:cNvSpPr txBox="1"/>
          <p:nvPr/>
        </p:nvSpPr>
        <p:spPr>
          <a:xfrm>
            <a:off x="2331700" y="2349950"/>
            <a:ext cx="4848300" cy="289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300">
                <a:latin typeface="Sora"/>
                <a:ea typeface="Sora"/>
                <a:cs typeface="Sora"/>
                <a:sym typeface="Sora"/>
              </a:rPr>
              <a:t>Upon completion of each of the 8 courses from the Google Data Analytics online course, you earn an </a:t>
            </a:r>
            <a:r>
              <a:rPr lang="fr" sz="1300">
                <a:solidFill>
                  <a:srgbClr val="153988"/>
                </a:solidFill>
                <a:latin typeface="Sora ExtraBold"/>
                <a:ea typeface="Sora ExtraBold"/>
                <a:cs typeface="Sora ExtraBold"/>
                <a:sym typeface="Sora ExtraBold"/>
              </a:rPr>
              <a:t>individual certification of completion:</a:t>
            </a:r>
            <a:endParaRPr sz="1300">
              <a:solidFill>
                <a:srgbClr val="153988"/>
              </a:solidFill>
              <a:latin typeface="Sora ExtraBold"/>
              <a:ea typeface="Sora ExtraBold"/>
              <a:cs typeface="Sora ExtraBold"/>
              <a:sym typeface="Sora ExtraBold"/>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Foundations of Cybersecurity</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Play It Safe: Manage Security Risks</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Connect and Protect: Networks and Network Security</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Tools of the Trade: Linux and SQL</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Assets, </a:t>
            </a:r>
            <a:r>
              <a:rPr lang="fr" sz="1300">
                <a:solidFill>
                  <a:schemeClr val="dk1"/>
                </a:solidFill>
                <a:latin typeface="Sora"/>
                <a:ea typeface="Sora"/>
                <a:cs typeface="Sora"/>
                <a:sym typeface="Sora"/>
              </a:rPr>
              <a:t>Threats</a:t>
            </a:r>
            <a:r>
              <a:rPr lang="fr" sz="1300">
                <a:solidFill>
                  <a:schemeClr val="dk1"/>
                </a:solidFill>
                <a:latin typeface="Sora"/>
                <a:ea typeface="Sora"/>
                <a:cs typeface="Sora"/>
                <a:sym typeface="Sora"/>
              </a:rPr>
              <a:t>, and Vulnerabilities</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Sound the Alarm: Detection and Response</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dk1"/>
              </a:buClr>
              <a:buSzPts val="1300"/>
              <a:buFont typeface="Sora"/>
              <a:buChar char="●"/>
            </a:pPr>
            <a:r>
              <a:rPr lang="fr" sz="1300">
                <a:solidFill>
                  <a:schemeClr val="dk1"/>
                </a:solidFill>
                <a:latin typeface="Sora"/>
                <a:ea typeface="Sora"/>
                <a:cs typeface="Sora"/>
                <a:sym typeface="Sora"/>
              </a:rPr>
              <a:t>Automate Cybersecurity Tasks with Python</a:t>
            </a:r>
            <a:endParaRPr sz="1300">
              <a:solidFill>
                <a:schemeClr val="dk1"/>
              </a:solidFill>
              <a:latin typeface="Sora"/>
              <a:ea typeface="Sora"/>
              <a:cs typeface="Sora"/>
              <a:sym typeface="Sora"/>
            </a:endParaRPr>
          </a:p>
          <a:p>
            <a:pPr indent="-311150" lvl="0" marL="457200" rtl="0" algn="l">
              <a:lnSpc>
                <a:spcPct val="115000"/>
              </a:lnSpc>
              <a:spcBef>
                <a:spcPts val="0"/>
              </a:spcBef>
              <a:spcAft>
                <a:spcPts val="0"/>
              </a:spcAft>
              <a:buClr>
                <a:schemeClr val="lt1"/>
              </a:buClr>
              <a:buSzPts val="1300"/>
              <a:buFont typeface="Sora"/>
              <a:buChar char="●"/>
            </a:pPr>
            <a:r>
              <a:rPr lang="fr" sz="1300">
                <a:solidFill>
                  <a:schemeClr val="dk1"/>
                </a:solidFill>
                <a:latin typeface="Sora"/>
                <a:ea typeface="Sora"/>
                <a:cs typeface="Sora"/>
                <a:sym typeface="Sora"/>
              </a:rPr>
              <a:t>Put It to Work: Prepare for Cyberse</a:t>
            </a:r>
            <a:r>
              <a:rPr lang="fr" sz="1300">
                <a:solidFill>
                  <a:schemeClr val="dk1"/>
                </a:solidFill>
                <a:latin typeface="Sora"/>
                <a:ea typeface="Sora"/>
                <a:cs typeface="Sora"/>
                <a:sym typeface="Sora"/>
              </a:rPr>
              <a:t>curity Jobs</a:t>
            </a:r>
            <a:endParaRPr sz="1300">
              <a:solidFill>
                <a:srgbClr val="153988"/>
              </a:solidFill>
              <a:latin typeface="Sora ExtraBold"/>
              <a:ea typeface="Sora ExtraBold"/>
              <a:cs typeface="Sora ExtraBold"/>
              <a:sym typeface="Sora ExtraBold"/>
            </a:endParaRPr>
          </a:p>
        </p:txBody>
      </p:sp>
      <p:sp>
        <p:nvSpPr>
          <p:cNvPr id="467" name="Google Shape;467;p45"/>
          <p:cNvSpPr txBox="1"/>
          <p:nvPr/>
        </p:nvSpPr>
        <p:spPr>
          <a:xfrm>
            <a:off x="2331700" y="5870425"/>
            <a:ext cx="4848300" cy="7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300">
                <a:latin typeface="Sora"/>
                <a:ea typeface="Sora"/>
                <a:cs typeface="Sora"/>
                <a:sym typeface="Sora"/>
              </a:rPr>
              <a:t>Upon completion of the 8 course you receive the  Google Data Analytics Certificate, equivalent to </a:t>
            </a:r>
            <a:r>
              <a:rPr lang="fr" sz="1300">
                <a:solidFill>
                  <a:srgbClr val="153988"/>
                </a:solidFill>
                <a:latin typeface="Sora ExtraBold"/>
                <a:ea typeface="Sora ExtraBold"/>
                <a:cs typeface="Sora ExtraBold"/>
                <a:sym typeface="Sora ExtraBold"/>
              </a:rPr>
              <a:t>+170 hours of training.</a:t>
            </a:r>
            <a:endParaRPr sz="1300">
              <a:solidFill>
                <a:srgbClr val="153988"/>
              </a:solidFill>
              <a:latin typeface="Sora ExtraBold"/>
              <a:ea typeface="Sora ExtraBold"/>
              <a:cs typeface="Sora ExtraBold"/>
              <a:sym typeface="Sora ExtraBold"/>
            </a:endParaRPr>
          </a:p>
        </p:txBody>
      </p:sp>
      <p:sp>
        <p:nvSpPr>
          <p:cNvPr id="468" name="Google Shape;468;p45"/>
          <p:cNvSpPr txBox="1"/>
          <p:nvPr/>
        </p:nvSpPr>
        <p:spPr>
          <a:xfrm>
            <a:off x="2331700" y="7740125"/>
            <a:ext cx="4848300" cy="7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300">
                <a:latin typeface="Sora"/>
                <a:ea typeface="Sora"/>
                <a:cs typeface="Sora"/>
                <a:sym typeface="Sora"/>
              </a:rPr>
              <a:t>Upon completion of the 8 courses you will receive a</a:t>
            </a:r>
            <a:r>
              <a:rPr b="1" lang="fr" sz="1300">
                <a:solidFill>
                  <a:srgbClr val="012060"/>
                </a:solidFill>
                <a:latin typeface="Sora"/>
                <a:ea typeface="Sora"/>
                <a:cs typeface="Sora"/>
                <a:sym typeface="Sora"/>
              </a:rPr>
              <a:t> </a:t>
            </a:r>
            <a:r>
              <a:rPr lang="fr" sz="1300">
                <a:solidFill>
                  <a:srgbClr val="153988"/>
                </a:solidFill>
                <a:latin typeface="Sora ExtraBold"/>
                <a:ea typeface="Sora ExtraBold"/>
                <a:cs typeface="Sora ExtraBold"/>
                <a:sym typeface="Sora ExtraBold"/>
              </a:rPr>
              <a:t>Certificate from INCO Academy</a:t>
            </a:r>
            <a:r>
              <a:rPr lang="fr" sz="1300">
                <a:solidFill>
                  <a:srgbClr val="153988"/>
                </a:solidFill>
                <a:latin typeface="Sora"/>
                <a:ea typeface="Sora"/>
                <a:cs typeface="Sora"/>
                <a:sym typeface="Sora"/>
              </a:rPr>
              <a:t> </a:t>
            </a:r>
            <a:r>
              <a:rPr lang="fr" sz="1300">
                <a:latin typeface="Sora"/>
                <a:ea typeface="Sora"/>
                <a:cs typeface="Sora"/>
                <a:sym typeface="Sora"/>
              </a:rPr>
              <a:t>too</a:t>
            </a:r>
            <a:endParaRPr sz="1300">
              <a:latin typeface="Sora"/>
              <a:ea typeface="Sora"/>
              <a:cs typeface="Sora"/>
              <a:sym typeface="Sora"/>
            </a:endParaRPr>
          </a:p>
        </p:txBody>
      </p:sp>
      <p:sp>
        <p:nvSpPr>
          <p:cNvPr id="469" name="Google Shape;469;p45"/>
          <p:cNvSpPr txBox="1"/>
          <p:nvPr/>
        </p:nvSpPr>
        <p:spPr>
          <a:xfrm>
            <a:off x="10753800" y="4120975"/>
            <a:ext cx="384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470" name="Google Shape;470;p45"/>
          <p:cNvPicPr preferRelativeResize="0"/>
          <p:nvPr/>
        </p:nvPicPr>
        <p:blipFill>
          <a:blip r:embed="rId5">
            <a:alphaModFix/>
          </a:blip>
          <a:stretch>
            <a:fillRect/>
          </a:stretch>
        </p:blipFill>
        <p:spPr>
          <a:xfrm>
            <a:off x="5877675" y="10086350"/>
            <a:ext cx="1609750" cy="509476"/>
          </a:xfrm>
          <a:prstGeom prst="rect">
            <a:avLst/>
          </a:prstGeom>
          <a:noFill/>
          <a:ln>
            <a:noFill/>
          </a:ln>
        </p:spPr>
      </p:pic>
      <p:sp>
        <p:nvSpPr>
          <p:cNvPr id="471" name="Google Shape;471;p45"/>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Certification</a:t>
            </a:r>
            <a:endParaRPr sz="2400">
              <a:solidFill>
                <a:srgbClr val="153988"/>
              </a:solidFill>
              <a:latin typeface="Sora"/>
              <a:ea typeface="Sora"/>
              <a:cs typeface="Sora"/>
              <a:sym typeface="Sora"/>
            </a:endParaRPr>
          </a:p>
        </p:txBody>
      </p:sp>
      <p:sp>
        <p:nvSpPr>
          <p:cNvPr id="472" name="Google Shape;472;p45"/>
          <p:cNvSpPr txBox="1"/>
          <p:nvPr/>
        </p:nvSpPr>
        <p:spPr>
          <a:xfrm>
            <a:off x="282150" y="1232100"/>
            <a:ext cx="6897900" cy="903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1300">
                <a:solidFill>
                  <a:srgbClr val="153988"/>
                </a:solidFill>
                <a:latin typeface="Sora ExtraBold"/>
                <a:ea typeface="Sora ExtraBold"/>
                <a:cs typeface="Sora ExtraBold"/>
                <a:sym typeface="Sora ExtraBold"/>
              </a:rPr>
              <a:t>Dual </a:t>
            </a:r>
            <a:r>
              <a:rPr lang="fr" sz="1300">
                <a:solidFill>
                  <a:srgbClr val="153988"/>
                </a:solidFill>
                <a:latin typeface="Sora ExtraBold"/>
                <a:ea typeface="Sora ExtraBold"/>
                <a:cs typeface="Sora ExtraBold"/>
                <a:sym typeface="Sora ExtraBold"/>
              </a:rPr>
              <a:t>credential</a:t>
            </a:r>
            <a:endParaRPr sz="1300">
              <a:solidFill>
                <a:srgbClr val="153988"/>
              </a:solidFill>
              <a:latin typeface="Sora ExtraBold"/>
              <a:ea typeface="Sora ExtraBold"/>
              <a:cs typeface="Sora ExtraBold"/>
              <a:sym typeface="Sora ExtraBold"/>
            </a:endParaRPr>
          </a:p>
          <a:p>
            <a:pPr indent="0" lvl="0" marL="0" rtl="0" algn="just">
              <a:lnSpc>
                <a:spcPct val="115000"/>
              </a:lnSpc>
              <a:spcBef>
                <a:spcPts val="0"/>
              </a:spcBef>
              <a:spcAft>
                <a:spcPts val="0"/>
              </a:spcAft>
              <a:buClr>
                <a:schemeClr val="dk1"/>
              </a:buClr>
              <a:buSzPts val="1100"/>
              <a:buFont typeface="Arial"/>
              <a:buNone/>
            </a:pPr>
            <a:r>
              <a:rPr lang="fr" sz="1300">
                <a:solidFill>
                  <a:schemeClr val="dk1"/>
                </a:solidFill>
                <a:latin typeface="Sora"/>
                <a:ea typeface="Sora"/>
                <a:cs typeface="Sora"/>
                <a:sym typeface="Sora"/>
              </a:rPr>
              <a:t>Learners who complete the whole program will have access to a </a:t>
            </a:r>
            <a:r>
              <a:rPr lang="fr" sz="1300">
                <a:solidFill>
                  <a:schemeClr val="dk1"/>
                </a:solidFill>
                <a:latin typeface="Sora"/>
                <a:ea typeface="Sora"/>
                <a:cs typeface="Sora"/>
                <a:sym typeface="Sora"/>
              </a:rPr>
              <a:t>double</a:t>
            </a:r>
            <a:r>
              <a:rPr lang="fr" sz="1300">
                <a:solidFill>
                  <a:schemeClr val="dk1"/>
                </a:solidFill>
                <a:latin typeface="Sora"/>
                <a:ea typeface="Sora"/>
                <a:cs typeface="Sora"/>
                <a:sym typeface="Sora"/>
              </a:rPr>
              <a:t> credential from Google.org and INCO Academy.</a:t>
            </a:r>
            <a:endParaRPr sz="1300">
              <a:solidFill>
                <a:schemeClr val="dk1"/>
              </a:solidFill>
              <a:latin typeface="Sora"/>
              <a:ea typeface="Sora"/>
              <a:cs typeface="Sora"/>
              <a:sym typeface="Sora"/>
            </a:endParaRPr>
          </a:p>
        </p:txBody>
      </p:sp>
      <p:grpSp>
        <p:nvGrpSpPr>
          <p:cNvPr id="473" name="Google Shape;473;p45"/>
          <p:cNvGrpSpPr/>
          <p:nvPr/>
        </p:nvGrpSpPr>
        <p:grpSpPr>
          <a:xfrm>
            <a:off x="759295" y="4989842"/>
            <a:ext cx="858010" cy="858010"/>
            <a:chOff x="1884324" y="2968825"/>
            <a:chExt cx="1008000" cy="1008000"/>
          </a:xfrm>
        </p:grpSpPr>
        <p:sp>
          <p:nvSpPr>
            <p:cNvPr id="474" name="Google Shape;474;p45"/>
            <p:cNvSpPr/>
            <p:nvPr/>
          </p:nvSpPr>
          <p:spPr>
            <a:xfrm>
              <a:off x="1884324" y="2968825"/>
              <a:ext cx="1008000" cy="1008000"/>
            </a:xfrm>
            <a:prstGeom prst="ellipse">
              <a:avLst/>
            </a:prstGeom>
            <a:solidFill>
              <a:srgbClr val="146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5" name="Google Shape;475;p45"/>
            <p:cNvPicPr preferRelativeResize="0"/>
            <p:nvPr/>
          </p:nvPicPr>
          <p:blipFill>
            <a:blip r:embed="rId4">
              <a:alphaModFix/>
            </a:blip>
            <a:stretch>
              <a:fillRect/>
            </a:stretch>
          </p:blipFill>
          <p:spPr>
            <a:xfrm>
              <a:off x="1960463" y="3044975"/>
              <a:ext cx="855709" cy="855709"/>
            </a:xfrm>
            <a:prstGeom prst="rect">
              <a:avLst/>
            </a:prstGeom>
            <a:noFill/>
            <a:ln>
              <a:noFill/>
            </a:ln>
          </p:spPr>
        </p:pic>
      </p:grpSp>
      <p:sp>
        <p:nvSpPr>
          <p:cNvPr id="476" name="Google Shape;476;p45"/>
          <p:cNvSpPr/>
          <p:nvPr/>
        </p:nvSpPr>
        <p:spPr>
          <a:xfrm>
            <a:off x="360300" y="5883840"/>
            <a:ext cx="1656000" cy="648000"/>
          </a:xfrm>
          <a:prstGeom prst="roundRect">
            <a:avLst>
              <a:gd fmla="val 16667" name="adj"/>
            </a:avLst>
          </a:prstGeom>
          <a:solidFill>
            <a:srgbClr val="FFEA6E"/>
          </a:solidFill>
          <a:ln>
            <a:noFill/>
          </a:ln>
        </p:spPr>
        <p:txBody>
          <a:bodyPr anchorCtr="0" anchor="ctr" bIns="91425" lIns="54000" spcFirstLastPara="1" rIns="54000" wrap="square" tIns="91425">
            <a:noAutofit/>
          </a:bodyPr>
          <a:lstStyle/>
          <a:p>
            <a:pPr indent="0" lvl="0" marL="0" rtl="0" algn="ctr">
              <a:spcBef>
                <a:spcPts val="0"/>
              </a:spcBef>
              <a:spcAft>
                <a:spcPts val="0"/>
              </a:spcAft>
              <a:buNone/>
            </a:pPr>
            <a:r>
              <a:rPr lang="fr" sz="1000">
                <a:solidFill>
                  <a:srgbClr val="153988"/>
                </a:solidFill>
                <a:latin typeface="Sora ExtraBold"/>
                <a:ea typeface="Sora ExtraBold"/>
                <a:cs typeface="Sora ExtraBold"/>
                <a:sym typeface="Sora ExtraBold"/>
              </a:rPr>
              <a:t>Google Cybersecurity</a:t>
            </a:r>
            <a:endParaRPr sz="1000">
              <a:solidFill>
                <a:srgbClr val="153988"/>
              </a:solidFill>
              <a:latin typeface="Sora ExtraBold"/>
              <a:ea typeface="Sora ExtraBold"/>
              <a:cs typeface="Sora ExtraBold"/>
              <a:sym typeface="Sora ExtraBold"/>
            </a:endParaRPr>
          </a:p>
          <a:p>
            <a:pPr indent="0" lvl="0" marL="0" rtl="0" algn="ctr">
              <a:spcBef>
                <a:spcPts val="0"/>
              </a:spcBef>
              <a:spcAft>
                <a:spcPts val="0"/>
              </a:spcAft>
              <a:buNone/>
            </a:pPr>
            <a:r>
              <a:rPr lang="fr" sz="1000">
                <a:solidFill>
                  <a:srgbClr val="153988"/>
                </a:solidFill>
                <a:latin typeface="Sora ExtraBold"/>
                <a:ea typeface="Sora ExtraBold"/>
                <a:cs typeface="Sora ExtraBold"/>
                <a:sym typeface="Sora ExtraBold"/>
              </a:rPr>
              <a:t>Certificate</a:t>
            </a:r>
            <a:endParaRPr sz="1000">
              <a:solidFill>
                <a:srgbClr val="153988"/>
              </a:solidFill>
              <a:latin typeface="Sora ExtraBold"/>
              <a:ea typeface="Sora ExtraBold"/>
              <a:cs typeface="Sora ExtraBold"/>
              <a:sym typeface="Sora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0" name="Shape 480"/>
        <p:cNvGrpSpPr/>
        <p:nvPr/>
      </p:nvGrpSpPr>
      <p:grpSpPr>
        <a:xfrm>
          <a:off x="0" y="0"/>
          <a:ext cx="0" cy="0"/>
          <a:chOff x="0" y="0"/>
          <a:chExt cx="0" cy="0"/>
        </a:xfrm>
      </p:grpSpPr>
      <p:pic>
        <p:nvPicPr>
          <p:cNvPr id="481" name="Google Shape;481;p46"/>
          <p:cNvPicPr preferRelativeResize="0"/>
          <p:nvPr/>
        </p:nvPicPr>
        <p:blipFill rotWithShape="1">
          <a:blip r:embed="rId3">
            <a:alphaModFix/>
          </a:blip>
          <a:srcRect b="0" l="0" r="0" t="0"/>
          <a:stretch/>
        </p:blipFill>
        <p:spPr>
          <a:xfrm>
            <a:off x="1955074" y="5073957"/>
            <a:ext cx="1602900" cy="1602900"/>
          </a:xfrm>
          <a:prstGeom prst="ellipse">
            <a:avLst/>
          </a:prstGeom>
          <a:noFill/>
          <a:ln cap="flat" cmpd="sng" w="28575">
            <a:solidFill>
              <a:srgbClr val="FFEA6E"/>
            </a:solidFill>
            <a:prstDash val="solid"/>
            <a:round/>
            <a:headEnd len="sm" w="sm" type="none"/>
            <a:tailEnd len="sm" w="sm" type="none"/>
          </a:ln>
        </p:spPr>
      </p:pic>
      <p:pic>
        <p:nvPicPr>
          <p:cNvPr id="482" name="Google Shape;482;p46"/>
          <p:cNvPicPr preferRelativeResize="0"/>
          <p:nvPr/>
        </p:nvPicPr>
        <p:blipFill>
          <a:blip r:embed="rId4">
            <a:alphaModFix/>
          </a:blip>
          <a:stretch>
            <a:fillRect/>
          </a:stretch>
        </p:blipFill>
        <p:spPr>
          <a:xfrm>
            <a:off x="6108700" y="10159475"/>
            <a:ext cx="1378725" cy="436350"/>
          </a:xfrm>
          <a:prstGeom prst="rect">
            <a:avLst/>
          </a:prstGeom>
          <a:noFill/>
          <a:ln>
            <a:noFill/>
          </a:ln>
        </p:spPr>
      </p:pic>
      <p:sp>
        <p:nvSpPr>
          <p:cNvPr id="483" name="Google Shape;483;p46"/>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Your INCO Academy Team</a:t>
            </a:r>
            <a:endParaRPr sz="2400">
              <a:solidFill>
                <a:srgbClr val="153988"/>
              </a:solidFill>
              <a:latin typeface="Sora"/>
              <a:ea typeface="Sora"/>
              <a:cs typeface="Sora"/>
              <a:sym typeface="Sora"/>
            </a:endParaRPr>
          </a:p>
        </p:txBody>
      </p:sp>
      <p:sp>
        <p:nvSpPr>
          <p:cNvPr id="484" name="Google Shape;484;p46"/>
          <p:cNvSpPr txBox="1"/>
          <p:nvPr/>
        </p:nvSpPr>
        <p:spPr>
          <a:xfrm>
            <a:off x="282150" y="1232100"/>
            <a:ext cx="6897900" cy="298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1200">
                <a:solidFill>
                  <a:schemeClr val="dk1"/>
                </a:solidFill>
                <a:latin typeface="Sora"/>
                <a:ea typeface="Sora"/>
                <a:cs typeface="Sora"/>
                <a:sym typeface="Sora"/>
              </a:rPr>
              <a:t>Throughout the program, our </a:t>
            </a:r>
            <a:r>
              <a:rPr lang="fr" sz="1200">
                <a:solidFill>
                  <a:srgbClr val="153988"/>
                </a:solidFill>
                <a:latin typeface="Sora ExtraBold"/>
                <a:ea typeface="Sora ExtraBold"/>
                <a:cs typeface="Sora ExtraBold"/>
                <a:sym typeface="Sora ExtraBold"/>
              </a:rPr>
              <a:t>learner support team</a:t>
            </a:r>
            <a:r>
              <a:rPr lang="fr" sz="1200">
                <a:solidFill>
                  <a:srgbClr val="153988"/>
                </a:solidFill>
                <a:latin typeface="Sora"/>
                <a:ea typeface="Sora"/>
                <a:cs typeface="Sora"/>
                <a:sym typeface="Sora"/>
              </a:rPr>
              <a:t> </a:t>
            </a:r>
            <a:r>
              <a:rPr lang="fr" sz="1200">
                <a:solidFill>
                  <a:schemeClr val="dk1"/>
                </a:solidFill>
                <a:latin typeface="Sora"/>
                <a:ea typeface="Sora"/>
                <a:cs typeface="Sora"/>
                <a:sym typeface="Sora"/>
              </a:rPr>
              <a:t>is looking after you and ensuring the proper deployment of the </a:t>
            </a:r>
            <a:r>
              <a:rPr lang="fr" sz="1200">
                <a:solidFill>
                  <a:schemeClr val="dk1"/>
                </a:solidFill>
                <a:latin typeface="Sora"/>
                <a:ea typeface="Sora"/>
                <a:cs typeface="Sora"/>
                <a:sym typeface="Sora"/>
              </a:rPr>
              <a:t>program</a:t>
            </a:r>
            <a:r>
              <a:rPr lang="fr" sz="1200">
                <a:solidFill>
                  <a:schemeClr val="dk1"/>
                </a:solidFill>
                <a:latin typeface="Sora"/>
                <a:ea typeface="Sora"/>
                <a:cs typeface="Sora"/>
                <a:sym typeface="Sora"/>
              </a:rPr>
              <a:t>.</a:t>
            </a:r>
            <a:endParaRPr sz="12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rPr lang="fr" sz="1200">
                <a:solidFill>
                  <a:schemeClr val="dk1"/>
                </a:solidFill>
                <a:latin typeface="Sora"/>
                <a:ea typeface="Sora"/>
                <a:cs typeface="Sora"/>
                <a:sym typeface="Sora"/>
              </a:rPr>
              <a:t>In addition to the learner support team, the program sessions and workshops are delivered by our</a:t>
            </a:r>
            <a:r>
              <a:rPr lang="fr" sz="1200">
                <a:solidFill>
                  <a:srgbClr val="153988"/>
                </a:solidFill>
                <a:latin typeface="Sora ExtraBold"/>
                <a:ea typeface="Sora ExtraBold"/>
                <a:cs typeface="Sora ExtraBold"/>
                <a:sym typeface="Sora ExtraBold"/>
              </a:rPr>
              <a:t> CS experts</a:t>
            </a:r>
            <a:r>
              <a:rPr lang="fr" sz="1200">
                <a:solidFill>
                  <a:schemeClr val="dk1"/>
                </a:solidFill>
                <a:latin typeface="Sora"/>
                <a:ea typeface="Sora"/>
                <a:cs typeface="Sora"/>
                <a:sym typeface="Sora"/>
              </a:rPr>
              <a:t>. All the trainers who intervene in the program are </a:t>
            </a:r>
            <a:r>
              <a:rPr lang="fr" sz="1200">
                <a:solidFill>
                  <a:srgbClr val="153988"/>
                </a:solidFill>
                <a:latin typeface="Sora ExtraBold"/>
                <a:ea typeface="Sora ExtraBold"/>
                <a:cs typeface="Sora ExtraBold"/>
                <a:sym typeface="Sora ExtraBold"/>
              </a:rPr>
              <a:t>specialists of their respective field: technical skills development, CS sector expertise, professional and personal development, employability.</a:t>
            </a:r>
            <a:endParaRPr sz="1200">
              <a:solidFill>
                <a:srgbClr val="5340BE"/>
              </a:solidFill>
              <a:latin typeface="Sora ExtraBold"/>
              <a:ea typeface="Sora ExtraBold"/>
              <a:cs typeface="Sora ExtraBold"/>
              <a:sym typeface="Sora ExtraBold"/>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rPr lang="fr" sz="1200">
                <a:solidFill>
                  <a:srgbClr val="153988"/>
                </a:solidFill>
                <a:latin typeface="Sora ExtraBold"/>
                <a:ea typeface="Sora ExtraBold"/>
                <a:cs typeface="Sora ExtraBold"/>
                <a:sym typeface="Sora ExtraBold"/>
              </a:rPr>
              <a:t>Cybersecurity</a:t>
            </a:r>
            <a:r>
              <a:rPr lang="fr" sz="1200">
                <a:solidFill>
                  <a:srgbClr val="153988"/>
                </a:solidFill>
                <a:latin typeface="Sora ExtraBold"/>
                <a:ea typeface="Sora ExtraBold"/>
                <a:cs typeface="Sora ExtraBold"/>
                <a:sym typeface="Sora ExtraBold"/>
              </a:rPr>
              <a:t> professionals</a:t>
            </a:r>
            <a:r>
              <a:rPr lang="fr" sz="1200">
                <a:solidFill>
                  <a:schemeClr val="dk1"/>
                </a:solidFill>
                <a:latin typeface="Sora"/>
                <a:ea typeface="Sora"/>
                <a:cs typeface="Sora"/>
                <a:sym typeface="Sora"/>
              </a:rPr>
              <a:t> will also be invited to share their experience and provide insight into the possibilities which you can access, once you graduate and obtain your certification.</a:t>
            </a:r>
            <a:endParaRPr sz="1200">
              <a:solidFill>
                <a:schemeClr val="dk1"/>
              </a:solidFill>
              <a:latin typeface="Sora"/>
              <a:ea typeface="Sora"/>
              <a:cs typeface="Sora"/>
              <a:sym typeface="Sora"/>
            </a:endParaRPr>
          </a:p>
        </p:txBody>
      </p:sp>
      <p:sp>
        <p:nvSpPr>
          <p:cNvPr id="485" name="Google Shape;485;p46"/>
          <p:cNvSpPr/>
          <p:nvPr/>
        </p:nvSpPr>
        <p:spPr>
          <a:xfrm>
            <a:off x="1834169" y="6635325"/>
            <a:ext cx="1800000" cy="828000"/>
          </a:xfrm>
          <a:prstGeom prst="roundRect">
            <a:avLst>
              <a:gd fmla="val 16667" name="adj"/>
            </a:avLst>
          </a:prstGeom>
          <a:solidFill>
            <a:srgbClr val="FFEA6E"/>
          </a:solidFill>
          <a:ln>
            <a:noFill/>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b="1" lang="fr" sz="1300">
                <a:solidFill>
                  <a:srgbClr val="153989"/>
                </a:solidFill>
                <a:latin typeface="Montserrat"/>
                <a:ea typeface="Montserrat"/>
                <a:cs typeface="Montserrat"/>
                <a:sym typeface="Montserrat"/>
              </a:rPr>
              <a:t>Katalin</a:t>
            </a:r>
            <a:endParaRPr b="1" sz="1300">
              <a:solidFill>
                <a:srgbClr val="153989"/>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fr" sz="1300">
                <a:solidFill>
                  <a:srgbClr val="153989"/>
                </a:solidFill>
                <a:latin typeface="Montserrat"/>
                <a:ea typeface="Montserrat"/>
                <a:cs typeface="Montserrat"/>
                <a:sym typeface="Montserrat"/>
              </a:rPr>
              <a:t>Cybersecurity</a:t>
            </a:r>
            <a:r>
              <a:rPr lang="fr" sz="1300">
                <a:solidFill>
                  <a:srgbClr val="153989"/>
                </a:solidFill>
                <a:latin typeface="Montserrat"/>
                <a:ea typeface="Montserrat"/>
                <a:cs typeface="Montserrat"/>
                <a:sym typeface="Montserrat"/>
              </a:rPr>
              <a:t> Expert</a:t>
            </a:r>
            <a:endParaRPr b="1" sz="1300">
              <a:solidFill>
                <a:srgbClr val="153989"/>
              </a:solidFill>
              <a:latin typeface="Montserrat"/>
              <a:ea typeface="Montserrat"/>
              <a:cs typeface="Montserrat"/>
              <a:sym typeface="Montserrat"/>
            </a:endParaRPr>
          </a:p>
        </p:txBody>
      </p:sp>
      <p:pic>
        <p:nvPicPr>
          <p:cNvPr id="486" name="Google Shape;486;p46"/>
          <p:cNvPicPr preferRelativeResize="0"/>
          <p:nvPr/>
        </p:nvPicPr>
        <p:blipFill rotWithShape="1">
          <a:blip r:embed="rId5">
            <a:alphaModFix/>
          </a:blip>
          <a:srcRect b="0" l="0" r="0" t="0"/>
          <a:stretch/>
        </p:blipFill>
        <p:spPr>
          <a:xfrm>
            <a:off x="2999512" y="7793282"/>
            <a:ext cx="1602900" cy="1602900"/>
          </a:xfrm>
          <a:prstGeom prst="ellipse">
            <a:avLst/>
          </a:prstGeom>
          <a:noFill/>
          <a:ln cap="flat" cmpd="sng" w="28575">
            <a:solidFill>
              <a:srgbClr val="FFEA6E"/>
            </a:solidFill>
            <a:prstDash val="solid"/>
            <a:round/>
            <a:headEnd len="sm" w="sm" type="none"/>
            <a:tailEnd len="sm" w="sm" type="none"/>
          </a:ln>
        </p:spPr>
      </p:pic>
      <p:pic>
        <p:nvPicPr>
          <p:cNvPr id="487" name="Google Shape;487;p46"/>
          <p:cNvPicPr preferRelativeResize="0"/>
          <p:nvPr/>
        </p:nvPicPr>
        <p:blipFill rotWithShape="1">
          <a:blip r:embed="rId6">
            <a:alphaModFix/>
          </a:blip>
          <a:srcRect b="0" l="0" r="0" t="0"/>
          <a:stretch/>
        </p:blipFill>
        <p:spPr>
          <a:xfrm>
            <a:off x="3874012" y="5031075"/>
            <a:ext cx="1722000" cy="1722000"/>
          </a:xfrm>
          <a:prstGeom prst="ellipse">
            <a:avLst/>
          </a:prstGeom>
          <a:noFill/>
          <a:ln cap="flat" cmpd="sng" w="19050">
            <a:solidFill>
              <a:srgbClr val="FFEA6E"/>
            </a:solidFill>
            <a:prstDash val="solid"/>
            <a:round/>
            <a:headEnd len="sm" w="sm" type="none"/>
            <a:tailEnd len="sm" w="sm" type="none"/>
          </a:ln>
        </p:spPr>
      </p:pic>
      <p:sp>
        <p:nvSpPr>
          <p:cNvPr id="488" name="Google Shape;488;p46"/>
          <p:cNvSpPr/>
          <p:nvPr/>
        </p:nvSpPr>
        <p:spPr>
          <a:xfrm>
            <a:off x="3925831" y="6635325"/>
            <a:ext cx="1800000" cy="828000"/>
          </a:xfrm>
          <a:prstGeom prst="roundRect">
            <a:avLst>
              <a:gd fmla="val 16667" name="adj"/>
            </a:avLst>
          </a:prstGeom>
          <a:solidFill>
            <a:srgbClr val="FFEA6E"/>
          </a:solidFill>
          <a:ln cap="flat" cmpd="sng" w="9525">
            <a:solidFill>
              <a:srgbClr val="FFEA6E"/>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None/>
            </a:pPr>
            <a:r>
              <a:rPr b="1" lang="fr" sz="1300">
                <a:solidFill>
                  <a:srgbClr val="153989"/>
                </a:solidFill>
                <a:latin typeface="Montserrat"/>
                <a:ea typeface="Montserrat"/>
                <a:cs typeface="Montserrat"/>
                <a:sym typeface="Montserrat"/>
              </a:rPr>
              <a:t>Chris</a:t>
            </a:r>
            <a:endParaRPr b="1" sz="1300">
              <a:solidFill>
                <a:srgbClr val="153989"/>
              </a:solidFill>
              <a:latin typeface="Montserrat"/>
              <a:ea typeface="Montserrat"/>
              <a:cs typeface="Montserrat"/>
              <a:sym typeface="Montserrat"/>
            </a:endParaRPr>
          </a:p>
          <a:p>
            <a:pPr indent="0" lvl="0" marL="0" rtl="0" algn="ctr">
              <a:spcBef>
                <a:spcPts val="0"/>
              </a:spcBef>
              <a:spcAft>
                <a:spcPts val="0"/>
              </a:spcAft>
              <a:buNone/>
            </a:pPr>
            <a:r>
              <a:rPr lang="fr" sz="1300">
                <a:solidFill>
                  <a:srgbClr val="153989"/>
                </a:solidFill>
                <a:latin typeface="Montserrat"/>
                <a:ea typeface="Montserrat"/>
                <a:cs typeface="Montserrat"/>
                <a:sym typeface="Montserrat"/>
              </a:rPr>
              <a:t>Learning Coach</a:t>
            </a:r>
            <a:endParaRPr sz="1300">
              <a:solidFill>
                <a:srgbClr val="153989"/>
              </a:solidFill>
              <a:latin typeface="Montserrat"/>
              <a:ea typeface="Montserrat"/>
              <a:cs typeface="Montserrat"/>
              <a:sym typeface="Montserrat"/>
            </a:endParaRPr>
          </a:p>
        </p:txBody>
      </p:sp>
      <p:grpSp>
        <p:nvGrpSpPr>
          <p:cNvPr id="489" name="Google Shape;489;p46"/>
          <p:cNvGrpSpPr/>
          <p:nvPr/>
        </p:nvGrpSpPr>
        <p:grpSpPr>
          <a:xfrm>
            <a:off x="337431" y="3928100"/>
            <a:ext cx="1876200" cy="980400"/>
            <a:chOff x="413631" y="3699500"/>
            <a:chExt cx="1876200" cy="980400"/>
          </a:xfrm>
        </p:grpSpPr>
        <p:sp>
          <p:nvSpPr>
            <p:cNvPr id="490" name="Google Shape;490;p46"/>
            <p:cNvSpPr/>
            <p:nvPr/>
          </p:nvSpPr>
          <p:spPr>
            <a:xfrm>
              <a:off x="489831" y="3851900"/>
              <a:ext cx="1800000" cy="828000"/>
            </a:xfrm>
            <a:prstGeom prst="roundRect">
              <a:avLst>
                <a:gd fmla="val 16667" name="adj"/>
              </a:avLst>
            </a:prstGeom>
            <a:solidFill>
              <a:srgbClr val="FFEA6E"/>
            </a:solidFill>
            <a:ln>
              <a:noFill/>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b="1" lang="fr" sz="1300">
                  <a:solidFill>
                    <a:srgbClr val="153988"/>
                  </a:solidFill>
                  <a:latin typeface="Montserrat"/>
                  <a:ea typeface="Montserrat"/>
                  <a:cs typeface="Montserrat"/>
                  <a:sym typeface="Montserrat"/>
                </a:rPr>
                <a:t>Our team</a:t>
              </a:r>
              <a:endParaRPr b="1" sz="1300">
                <a:solidFill>
                  <a:srgbClr val="153988"/>
                </a:solidFill>
                <a:latin typeface="Montserrat"/>
                <a:ea typeface="Montserrat"/>
                <a:cs typeface="Montserrat"/>
                <a:sym typeface="Montserrat"/>
              </a:endParaRPr>
            </a:p>
          </p:txBody>
        </p:sp>
        <p:sp>
          <p:nvSpPr>
            <p:cNvPr id="491" name="Google Shape;491;p46"/>
            <p:cNvSpPr/>
            <p:nvPr/>
          </p:nvSpPr>
          <p:spPr>
            <a:xfrm>
              <a:off x="413631" y="3699500"/>
              <a:ext cx="1800000" cy="828000"/>
            </a:xfrm>
            <a:prstGeom prst="roundRect">
              <a:avLst>
                <a:gd fmla="val 16667" name="adj"/>
              </a:avLst>
            </a:prstGeom>
            <a:solidFill>
              <a:schemeClr val="lt1"/>
            </a:solidFill>
            <a:ln cap="flat" cmpd="sng" w="9525">
              <a:solidFill>
                <a:srgbClr val="FFEA6E"/>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b="1" lang="fr" sz="1300">
                  <a:solidFill>
                    <a:srgbClr val="153988"/>
                  </a:solidFill>
                  <a:latin typeface="Montserrat"/>
                  <a:ea typeface="Montserrat"/>
                  <a:cs typeface="Montserrat"/>
                  <a:sym typeface="Montserrat"/>
                </a:rPr>
                <a:t>Our team</a:t>
              </a:r>
              <a:endParaRPr b="1" sz="1300">
                <a:solidFill>
                  <a:srgbClr val="153988"/>
                </a:solidFill>
                <a:latin typeface="Montserrat"/>
                <a:ea typeface="Montserrat"/>
                <a:cs typeface="Montserrat"/>
                <a:sym typeface="Montserrat"/>
              </a:endParaRPr>
            </a:p>
          </p:txBody>
        </p:sp>
      </p:grpSp>
      <p:sp>
        <p:nvSpPr>
          <p:cNvPr id="492" name="Google Shape;492;p46"/>
          <p:cNvSpPr/>
          <p:nvPr/>
        </p:nvSpPr>
        <p:spPr>
          <a:xfrm>
            <a:off x="2951906" y="9331475"/>
            <a:ext cx="1800000" cy="828000"/>
          </a:xfrm>
          <a:prstGeom prst="roundRect">
            <a:avLst>
              <a:gd fmla="val 16667" name="adj"/>
            </a:avLst>
          </a:prstGeom>
          <a:solidFill>
            <a:srgbClr val="FFEA6E"/>
          </a:solidFill>
          <a:ln cap="flat" cmpd="sng" w="9525">
            <a:solidFill>
              <a:srgbClr val="FFEA6E"/>
            </a:solidFill>
            <a:prstDash val="solid"/>
            <a:round/>
            <a:headEnd len="sm" w="sm" type="none"/>
            <a:tailEnd len="sm" w="sm" type="none"/>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b="1" lang="fr" sz="1300">
                <a:solidFill>
                  <a:srgbClr val="153989"/>
                </a:solidFill>
                <a:latin typeface="Montserrat"/>
                <a:ea typeface="Montserrat"/>
                <a:cs typeface="Montserrat"/>
                <a:sym typeface="Montserrat"/>
              </a:rPr>
              <a:t>Julia</a:t>
            </a:r>
            <a:endParaRPr b="1" sz="1300">
              <a:solidFill>
                <a:srgbClr val="153989"/>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fr" sz="1300">
                <a:solidFill>
                  <a:srgbClr val="153989"/>
                </a:solidFill>
                <a:latin typeface="Montserrat"/>
                <a:ea typeface="Montserrat"/>
                <a:cs typeface="Montserrat"/>
                <a:sym typeface="Montserrat"/>
              </a:rPr>
              <a:t>Program Manager</a:t>
            </a:r>
            <a:endParaRPr b="1" sz="1300">
              <a:solidFill>
                <a:srgbClr val="153989"/>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7" name="Shape 497"/>
        <p:cNvGrpSpPr/>
        <p:nvPr/>
      </p:nvGrpSpPr>
      <p:grpSpPr>
        <a:xfrm>
          <a:off x="0" y="0"/>
          <a:ext cx="0" cy="0"/>
          <a:chOff x="0" y="0"/>
          <a:chExt cx="0" cy="0"/>
        </a:xfrm>
      </p:grpSpPr>
      <p:pic>
        <p:nvPicPr>
          <p:cNvPr id="498" name="Google Shape;498;p47"/>
          <p:cNvPicPr preferRelativeResize="0"/>
          <p:nvPr/>
        </p:nvPicPr>
        <p:blipFill rotWithShape="1">
          <a:blip r:embed="rId3">
            <a:alphaModFix/>
          </a:blip>
          <a:srcRect b="-522" l="0" r="4988" t="0"/>
          <a:stretch/>
        </p:blipFill>
        <p:spPr>
          <a:xfrm>
            <a:off x="0" y="0"/>
            <a:ext cx="7560001" cy="10692001"/>
          </a:xfrm>
          <a:prstGeom prst="rect">
            <a:avLst/>
          </a:prstGeom>
          <a:noFill/>
          <a:ln>
            <a:noFill/>
          </a:ln>
        </p:spPr>
      </p:pic>
      <p:sp>
        <p:nvSpPr>
          <p:cNvPr id="499" name="Google Shape;499;p47"/>
          <p:cNvSpPr/>
          <p:nvPr/>
        </p:nvSpPr>
        <p:spPr>
          <a:xfrm>
            <a:off x="0" y="0"/>
            <a:ext cx="7560000" cy="10692000"/>
          </a:xfrm>
          <a:prstGeom prst="roundRect">
            <a:avLst>
              <a:gd fmla="val 0" name="adj"/>
            </a:avLst>
          </a:prstGeom>
          <a:solidFill>
            <a:srgbClr val="000000">
              <a:alpha val="57300"/>
            </a:srgbClr>
          </a:solidFill>
          <a:ln>
            <a:noFill/>
          </a:ln>
        </p:spPr>
        <p:txBody>
          <a:bodyPr anchorCtr="0" anchor="ctr" bIns="46075" lIns="92175" spcFirstLastPara="1" rIns="92175" wrap="square" tIns="46075">
            <a:noAutofit/>
          </a:bodyPr>
          <a:lstStyle/>
          <a:p>
            <a:pPr indent="0" lvl="0" marL="0" marR="0" rtl="0" algn="l">
              <a:spcBef>
                <a:spcPts val="0"/>
              </a:spcBef>
              <a:spcAft>
                <a:spcPts val="0"/>
              </a:spcAft>
              <a:buClr>
                <a:srgbClr val="000000"/>
              </a:buClr>
              <a:buFont typeface="Arial"/>
              <a:buNone/>
            </a:pPr>
            <a:r>
              <a:t/>
            </a:r>
            <a:endParaRPr b="1" i="0" sz="1400" u="none" cap="none" strike="noStrike">
              <a:solidFill>
                <a:srgbClr val="000000"/>
              </a:solidFill>
              <a:latin typeface="Montserrat"/>
              <a:ea typeface="Montserrat"/>
              <a:cs typeface="Montserrat"/>
              <a:sym typeface="Montserrat"/>
            </a:endParaRPr>
          </a:p>
        </p:txBody>
      </p:sp>
      <p:sp>
        <p:nvSpPr>
          <p:cNvPr id="500" name="Google Shape;500;p47"/>
          <p:cNvSpPr txBox="1"/>
          <p:nvPr>
            <p:ph idx="12" type="sldNum"/>
          </p:nvPr>
        </p:nvSpPr>
        <p:spPr>
          <a:xfrm>
            <a:off x="5418233" y="10066570"/>
            <a:ext cx="1764000" cy="5694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fr"/>
              <a:t>‹#›</a:t>
            </a:fld>
            <a:endParaRPr/>
          </a:p>
        </p:txBody>
      </p:sp>
      <p:pic>
        <p:nvPicPr>
          <p:cNvPr id="501" name="Google Shape;501;p47"/>
          <p:cNvPicPr preferRelativeResize="0"/>
          <p:nvPr/>
        </p:nvPicPr>
        <p:blipFill>
          <a:blip r:embed="rId4">
            <a:alphaModFix/>
          </a:blip>
          <a:stretch>
            <a:fillRect/>
          </a:stretch>
        </p:blipFill>
        <p:spPr>
          <a:xfrm>
            <a:off x="3081175" y="519025"/>
            <a:ext cx="1397650" cy="460925"/>
          </a:xfrm>
          <a:prstGeom prst="rect">
            <a:avLst/>
          </a:prstGeom>
          <a:noFill/>
          <a:ln>
            <a:noFill/>
          </a:ln>
        </p:spPr>
      </p:pic>
      <p:sp>
        <p:nvSpPr>
          <p:cNvPr id="502" name="Google Shape;502;p47"/>
          <p:cNvSpPr txBox="1"/>
          <p:nvPr/>
        </p:nvSpPr>
        <p:spPr>
          <a:xfrm>
            <a:off x="775150" y="4139925"/>
            <a:ext cx="3405900" cy="1277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500">
              <a:solidFill>
                <a:srgbClr val="F3F3F3"/>
              </a:solidFill>
              <a:latin typeface="Sora SemiBold"/>
              <a:ea typeface="Sora SemiBold"/>
              <a:cs typeface="Sora SemiBold"/>
              <a:sym typeface="Sora SemiBold"/>
            </a:endParaRPr>
          </a:p>
          <a:p>
            <a:pPr indent="0" lvl="0" marL="0" rtl="0" algn="l">
              <a:spcBef>
                <a:spcPts val="0"/>
              </a:spcBef>
              <a:spcAft>
                <a:spcPts val="0"/>
              </a:spcAft>
              <a:buNone/>
            </a:pPr>
            <a:r>
              <a:rPr lang="fr" sz="1300">
                <a:solidFill>
                  <a:srgbClr val="F3F3F3"/>
                </a:solidFill>
                <a:latin typeface="Sora SemiBold"/>
                <a:ea typeface="Sora SemiBold"/>
                <a:cs typeface="Sora SemiBold"/>
                <a:sym typeface="Sora SemiBold"/>
              </a:rPr>
              <a:t>Get in touch - we will come back to you within 48h (business days): </a:t>
            </a:r>
            <a:endParaRPr sz="1300">
              <a:solidFill>
                <a:srgbClr val="F3F3F3"/>
              </a:solidFill>
              <a:latin typeface="Sora SemiBold"/>
              <a:ea typeface="Sora SemiBold"/>
              <a:cs typeface="Sora SemiBold"/>
              <a:sym typeface="Sora SemiBold"/>
            </a:endParaRPr>
          </a:p>
          <a:p>
            <a:pPr indent="0" lvl="0" marL="0" rtl="0" algn="l">
              <a:spcBef>
                <a:spcPts val="0"/>
              </a:spcBef>
              <a:spcAft>
                <a:spcPts val="0"/>
              </a:spcAft>
              <a:buNone/>
            </a:pPr>
            <a:r>
              <a:t/>
            </a:r>
            <a:endParaRPr sz="1000">
              <a:solidFill>
                <a:schemeClr val="lt1"/>
              </a:solidFill>
              <a:latin typeface="Sora SemiBold"/>
              <a:ea typeface="Sora SemiBold"/>
              <a:cs typeface="Sora SemiBold"/>
              <a:sym typeface="Sora SemiBold"/>
            </a:endParaRPr>
          </a:p>
          <a:p>
            <a:pPr indent="0" lvl="0" marL="0" rtl="0" algn="l">
              <a:spcBef>
                <a:spcPts val="0"/>
              </a:spcBef>
              <a:spcAft>
                <a:spcPts val="0"/>
              </a:spcAft>
              <a:buNone/>
            </a:pPr>
            <a:r>
              <a:rPr lang="fr" sz="2000">
                <a:solidFill>
                  <a:schemeClr val="lt1"/>
                </a:solidFill>
                <a:latin typeface="Sora SemiBold"/>
                <a:ea typeface="Sora SemiBold"/>
                <a:cs typeface="Sora SemiBold"/>
                <a:sym typeface="Sora SemiBold"/>
              </a:rPr>
              <a:t>iaitalia</a:t>
            </a:r>
            <a:r>
              <a:rPr lang="fr" sz="1700">
                <a:solidFill>
                  <a:schemeClr val="lt1"/>
                </a:solidFill>
                <a:latin typeface="Sora SemiBold"/>
                <a:ea typeface="Sora SemiBold"/>
                <a:cs typeface="Sora SemiBold"/>
                <a:sym typeface="Sora SemiBold"/>
              </a:rPr>
              <a:t>@inco-group.co</a:t>
            </a:r>
            <a:endParaRPr sz="2000">
              <a:solidFill>
                <a:schemeClr val="lt1"/>
              </a:solidFill>
              <a:latin typeface="Sora SemiBold"/>
              <a:ea typeface="Sora SemiBold"/>
              <a:cs typeface="Sora SemiBold"/>
              <a:sym typeface="Sora SemiBold"/>
            </a:endParaRPr>
          </a:p>
        </p:txBody>
      </p:sp>
      <p:sp>
        <p:nvSpPr>
          <p:cNvPr id="503" name="Google Shape;503;p47"/>
          <p:cNvSpPr/>
          <p:nvPr/>
        </p:nvSpPr>
        <p:spPr>
          <a:xfrm rot="-357477">
            <a:off x="804673" y="3585055"/>
            <a:ext cx="2731253" cy="712134"/>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fr" sz="2700">
                <a:solidFill>
                  <a:srgbClr val="153988"/>
                </a:solidFill>
                <a:latin typeface="Sora ExtraBold"/>
                <a:ea typeface="Sora ExtraBold"/>
                <a:cs typeface="Sora ExtraBold"/>
                <a:sym typeface="Sora ExtraBold"/>
              </a:rPr>
              <a:t>Contact</a:t>
            </a:r>
            <a:endParaRPr sz="300"/>
          </a:p>
        </p:txBody>
      </p:sp>
      <p:sp>
        <p:nvSpPr>
          <p:cNvPr id="504" name="Google Shape;504;p47"/>
          <p:cNvSpPr/>
          <p:nvPr/>
        </p:nvSpPr>
        <p:spPr>
          <a:xfrm rot="704218">
            <a:off x="3999942" y="5870932"/>
            <a:ext cx="2731307" cy="712098"/>
          </a:xfrm>
          <a:prstGeom prst="roundRect">
            <a:avLst>
              <a:gd fmla="val 16667" name="adj"/>
            </a:avLst>
          </a:prstGeom>
          <a:solidFill>
            <a:srgbClr val="FFEA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2700">
                <a:solidFill>
                  <a:srgbClr val="153988"/>
                </a:solidFill>
                <a:latin typeface="Sora ExtraBold"/>
                <a:ea typeface="Sora ExtraBold"/>
                <a:cs typeface="Sora ExtraBold"/>
                <a:sym typeface="Sora ExtraBold"/>
              </a:rPr>
              <a:t>Website</a:t>
            </a:r>
            <a:endParaRPr sz="300">
              <a:solidFill>
                <a:srgbClr val="153988"/>
              </a:solidFill>
            </a:endParaRPr>
          </a:p>
        </p:txBody>
      </p:sp>
      <p:sp>
        <p:nvSpPr>
          <p:cNvPr id="505" name="Google Shape;505;p47"/>
          <p:cNvSpPr txBox="1"/>
          <p:nvPr/>
        </p:nvSpPr>
        <p:spPr>
          <a:xfrm>
            <a:off x="992850" y="9420363"/>
            <a:ext cx="5574300" cy="646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 sz="4000" u="sng">
                <a:solidFill>
                  <a:srgbClr val="154AA4"/>
                </a:solidFill>
                <a:highlight>
                  <a:srgbClr val="FFEA6E"/>
                </a:highlight>
                <a:latin typeface="Sora"/>
                <a:ea typeface="Sora"/>
                <a:cs typeface="Sora"/>
                <a:sym typeface="Sora"/>
                <a:hlinkClick r:id="rId5">
                  <a:extLst>
                    <a:ext uri="{A12FA001-AC4F-418D-AE19-62706E023703}">
                      <ahyp:hlinkClr val="tx"/>
                    </a:ext>
                  </a:extLst>
                </a:hlinkClick>
              </a:rPr>
              <a:t>APPLY NOW!</a:t>
            </a:r>
            <a:r>
              <a:rPr b="1" lang="fr" sz="2000">
                <a:solidFill>
                  <a:srgbClr val="154AA4"/>
                </a:solidFill>
                <a:highlight>
                  <a:srgbClr val="FFEA6E"/>
                </a:highlight>
                <a:latin typeface="Sora"/>
                <a:ea typeface="Sora"/>
                <a:cs typeface="Sora"/>
                <a:sym typeface="Sora"/>
              </a:rPr>
              <a:t>  </a:t>
            </a:r>
            <a:endParaRPr b="1" sz="2000" u="none" cap="none" strike="noStrike">
              <a:solidFill>
                <a:srgbClr val="154AA4"/>
              </a:solidFill>
              <a:highlight>
                <a:srgbClr val="FFEA6E"/>
              </a:highlight>
              <a:latin typeface="Sora"/>
              <a:ea typeface="Sora"/>
              <a:cs typeface="Sora"/>
              <a:sym typeface="Sora"/>
            </a:endParaRPr>
          </a:p>
        </p:txBody>
      </p:sp>
      <p:sp>
        <p:nvSpPr>
          <p:cNvPr id="506" name="Google Shape;506;p47"/>
          <p:cNvSpPr txBox="1"/>
          <p:nvPr/>
        </p:nvSpPr>
        <p:spPr>
          <a:xfrm>
            <a:off x="1213275" y="6846350"/>
            <a:ext cx="5969100" cy="127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fr" sz="1300">
                <a:solidFill>
                  <a:srgbClr val="F3F3F3"/>
                </a:solidFill>
                <a:latin typeface="Sora SemiBold"/>
                <a:ea typeface="Sora SemiBold"/>
                <a:cs typeface="Sora SemiBold"/>
                <a:sym typeface="Sora SemiBold"/>
              </a:rPr>
              <a:t>More information on our website </a:t>
            </a:r>
            <a:r>
              <a:rPr lang="fr" sz="2500">
                <a:solidFill>
                  <a:srgbClr val="F3F3F3"/>
                </a:solidFill>
                <a:latin typeface="Sora SemiBold"/>
                <a:ea typeface="Sora SemiBold"/>
                <a:cs typeface="Sora SemiBold"/>
                <a:sym typeface="Sora SemiBold"/>
              </a:rPr>
              <a:t>INCO Academy</a:t>
            </a:r>
            <a:endParaRPr sz="2500">
              <a:solidFill>
                <a:srgbClr val="F3F3F3"/>
              </a:solidFill>
              <a:latin typeface="Sora SemiBold"/>
              <a:ea typeface="Sora SemiBold"/>
              <a:cs typeface="Sora SemiBold"/>
              <a:sym typeface="Sora SemiBold"/>
            </a:endParaRPr>
          </a:p>
          <a:p>
            <a:pPr indent="0" lvl="0" marL="0" rtl="0" algn="l">
              <a:spcBef>
                <a:spcPts val="0"/>
              </a:spcBef>
              <a:spcAft>
                <a:spcPts val="0"/>
              </a:spcAft>
              <a:buClr>
                <a:schemeClr val="dk1"/>
              </a:buClr>
              <a:buSzPts val="1100"/>
              <a:buFont typeface="Arial"/>
              <a:buNone/>
            </a:pPr>
            <a:r>
              <a:rPr lang="fr" sz="2500">
                <a:solidFill>
                  <a:srgbClr val="F3F3F3"/>
                </a:solidFill>
                <a:latin typeface="Sora SemiBold"/>
                <a:ea typeface="Sora SemiBold"/>
                <a:cs typeface="Sora SemiBold"/>
                <a:sym typeface="Sora SemiBold"/>
              </a:rPr>
              <a:t>                  www.incoacademyitaly.com</a:t>
            </a:r>
            <a:endParaRPr sz="3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6" name="Shape 246"/>
        <p:cNvGrpSpPr/>
        <p:nvPr/>
      </p:nvGrpSpPr>
      <p:grpSpPr>
        <a:xfrm>
          <a:off x="0" y="0"/>
          <a:ext cx="0" cy="0"/>
          <a:chOff x="0" y="0"/>
          <a:chExt cx="0" cy="0"/>
        </a:xfrm>
      </p:grpSpPr>
      <p:pic>
        <p:nvPicPr>
          <p:cNvPr id="247" name="Google Shape;247;p37"/>
          <p:cNvPicPr preferRelativeResize="0"/>
          <p:nvPr/>
        </p:nvPicPr>
        <p:blipFill rotWithShape="1">
          <a:blip r:embed="rId3">
            <a:alphaModFix/>
          </a:blip>
          <a:srcRect b="31638" l="0" r="0" t="46456"/>
          <a:stretch/>
        </p:blipFill>
        <p:spPr>
          <a:xfrm flipH="1">
            <a:off x="-17124" y="3578900"/>
            <a:ext cx="7559999" cy="2467624"/>
          </a:xfrm>
          <a:prstGeom prst="rect">
            <a:avLst/>
          </a:prstGeom>
          <a:noFill/>
          <a:ln>
            <a:noFill/>
          </a:ln>
          <a:effectLst>
            <a:outerShdw blurRad="57150" rotWithShape="0" algn="bl" dir="5400000" dist="19050">
              <a:srgbClr val="000000">
                <a:alpha val="49800"/>
              </a:srgbClr>
            </a:outerShdw>
          </a:effectLst>
        </p:spPr>
      </p:pic>
      <p:sp>
        <p:nvSpPr>
          <p:cNvPr id="248" name="Google Shape;248;p37"/>
          <p:cNvSpPr/>
          <p:nvPr/>
        </p:nvSpPr>
        <p:spPr>
          <a:xfrm>
            <a:off x="-30312" y="3578900"/>
            <a:ext cx="7560000" cy="2506500"/>
          </a:xfrm>
          <a:prstGeom prst="rect">
            <a:avLst/>
          </a:prstGeom>
          <a:solidFill>
            <a:srgbClr val="000000">
              <a:alpha val="68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txBox="1"/>
          <p:nvPr/>
        </p:nvSpPr>
        <p:spPr>
          <a:xfrm>
            <a:off x="282200" y="6241125"/>
            <a:ext cx="6897900" cy="33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300">
                <a:solidFill>
                  <a:schemeClr val="dk1"/>
                </a:solidFill>
                <a:latin typeface="Sora"/>
                <a:ea typeface="Sora"/>
                <a:cs typeface="Sora"/>
                <a:sym typeface="Sora"/>
              </a:rPr>
              <a:t>Cybersecurity analysts use analytical and technical skills to crack cyber puzzles each day, With so much riding on the safety of organizations' data, they can be the heroes that save the day.</a:t>
            </a:r>
            <a:endParaRPr sz="13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t/>
            </a:r>
            <a:endParaRPr sz="1500">
              <a:solidFill>
                <a:srgbClr val="5340BE"/>
              </a:solidFill>
              <a:latin typeface="Montserrat Black"/>
              <a:ea typeface="Montserrat Black"/>
              <a:cs typeface="Montserrat Black"/>
              <a:sym typeface="Montserrat Black"/>
            </a:endParaRPr>
          </a:p>
          <a:p>
            <a:pPr indent="0" lvl="0" marL="0" rtl="0" algn="just">
              <a:lnSpc>
                <a:spcPct val="115000"/>
              </a:lnSpc>
              <a:spcBef>
                <a:spcPts val="0"/>
              </a:spcBef>
              <a:spcAft>
                <a:spcPts val="0"/>
              </a:spcAft>
              <a:buClr>
                <a:schemeClr val="dk1"/>
              </a:buClr>
              <a:buSzPts val="1100"/>
              <a:buFont typeface="Arial"/>
              <a:buNone/>
            </a:pPr>
            <a:r>
              <a:rPr b="1" lang="fr" sz="1500">
                <a:solidFill>
                  <a:srgbClr val="153988"/>
                </a:solidFill>
                <a:latin typeface="Sora"/>
                <a:ea typeface="Sora"/>
                <a:cs typeface="Sora"/>
                <a:sym typeface="Sora"/>
              </a:rPr>
              <a:t>By the end of the program, you will :</a:t>
            </a:r>
            <a:endParaRPr sz="1200">
              <a:solidFill>
                <a:srgbClr val="153988"/>
              </a:solidFill>
              <a:latin typeface="Sora ExtraBold"/>
              <a:ea typeface="Sora ExtraBold"/>
              <a:cs typeface="Sora ExtraBold"/>
              <a:sym typeface="Sora ExtraBol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53988"/>
              </a:solidFill>
              <a:latin typeface="Sora ExtraBold"/>
              <a:ea typeface="Sora ExtraBold"/>
              <a:cs typeface="Sora ExtraBold"/>
              <a:sym typeface="Sora ExtraBold"/>
            </a:endParaRPr>
          </a:p>
          <a:p>
            <a:pPr indent="-311150" lvl="0" marL="457200" rtl="0" algn="l">
              <a:lnSpc>
                <a:spcPct val="115000"/>
              </a:lnSpc>
              <a:spcBef>
                <a:spcPts val="600"/>
              </a:spcBef>
              <a:spcAft>
                <a:spcPts val="0"/>
              </a:spcAft>
              <a:buClr>
                <a:schemeClr val="dk1"/>
              </a:buClr>
              <a:buSzPts val="1300"/>
              <a:buFont typeface="Sora"/>
              <a:buChar char="●"/>
            </a:pPr>
            <a:r>
              <a:rPr lang="fr" sz="1300">
                <a:solidFill>
                  <a:schemeClr val="dk1"/>
                </a:solidFill>
                <a:latin typeface="Sora"/>
                <a:ea typeface="Sora"/>
                <a:cs typeface="Sora"/>
                <a:sym typeface="Sora"/>
              </a:rPr>
              <a:t>Understand the importance of cybersecurity practices and their impact for organizations.</a:t>
            </a:r>
            <a:endParaRPr sz="1300">
              <a:solidFill>
                <a:schemeClr val="dk1"/>
              </a:solidFill>
              <a:latin typeface="Sora"/>
              <a:ea typeface="Sora"/>
              <a:cs typeface="Sora"/>
              <a:sym typeface="Sora"/>
            </a:endParaRPr>
          </a:p>
          <a:p>
            <a:pPr indent="-311150" lvl="0" marL="457200" rtl="0" algn="l">
              <a:lnSpc>
                <a:spcPct val="115000"/>
              </a:lnSpc>
              <a:spcBef>
                <a:spcPts val="600"/>
              </a:spcBef>
              <a:spcAft>
                <a:spcPts val="0"/>
              </a:spcAft>
              <a:buClr>
                <a:schemeClr val="dk1"/>
              </a:buClr>
              <a:buSzPts val="1300"/>
              <a:buFont typeface="Sora"/>
              <a:buChar char="●"/>
            </a:pPr>
            <a:r>
              <a:rPr lang="fr" sz="1300">
                <a:solidFill>
                  <a:schemeClr val="dk1"/>
                </a:solidFill>
                <a:latin typeface="Sora"/>
                <a:ea typeface="Sora"/>
                <a:cs typeface="Sora"/>
                <a:sym typeface="Sora"/>
              </a:rPr>
              <a:t>Identify common risks, threats, and vulnerabilities, as well as techniques to mitigate them.</a:t>
            </a:r>
            <a:endParaRPr sz="1300">
              <a:solidFill>
                <a:schemeClr val="dk1"/>
              </a:solidFill>
              <a:latin typeface="Sora"/>
              <a:ea typeface="Sora"/>
              <a:cs typeface="Sora"/>
              <a:sym typeface="Sora"/>
            </a:endParaRPr>
          </a:p>
          <a:p>
            <a:pPr indent="-311150" lvl="0" marL="457200" rtl="0" algn="l">
              <a:lnSpc>
                <a:spcPct val="115000"/>
              </a:lnSpc>
              <a:spcBef>
                <a:spcPts val="600"/>
              </a:spcBef>
              <a:spcAft>
                <a:spcPts val="0"/>
              </a:spcAft>
              <a:buClr>
                <a:schemeClr val="dk1"/>
              </a:buClr>
              <a:buSzPts val="1300"/>
              <a:buFont typeface="Sora"/>
              <a:buChar char="●"/>
            </a:pPr>
            <a:r>
              <a:rPr lang="fr" sz="1300">
                <a:solidFill>
                  <a:schemeClr val="dk1"/>
                </a:solidFill>
                <a:latin typeface="Sora"/>
                <a:ea typeface="Sora"/>
                <a:cs typeface="Sora"/>
                <a:sym typeface="Sora"/>
              </a:rPr>
              <a:t>Protect networks, devices, people, and data from unauthorized access and cyberattacks using Security Information and Event Management (SIEM) tools including Chronicle and Splunk, and Intrusion Detection Systems (IDS) including Suricata.</a:t>
            </a:r>
            <a:endParaRPr sz="1300">
              <a:solidFill>
                <a:schemeClr val="dk1"/>
              </a:solidFill>
              <a:latin typeface="Sora"/>
              <a:ea typeface="Sora"/>
              <a:cs typeface="Sora"/>
              <a:sym typeface="Sora"/>
            </a:endParaRPr>
          </a:p>
          <a:p>
            <a:pPr indent="-311150" lvl="0" marL="457200" rtl="0" algn="l">
              <a:lnSpc>
                <a:spcPct val="115000"/>
              </a:lnSpc>
              <a:spcBef>
                <a:spcPts val="600"/>
              </a:spcBef>
              <a:spcAft>
                <a:spcPts val="0"/>
              </a:spcAft>
              <a:buClr>
                <a:schemeClr val="dk1"/>
              </a:buClr>
              <a:buSzPts val="1300"/>
              <a:buFont typeface="Sora"/>
              <a:buChar char="●"/>
            </a:pPr>
            <a:r>
              <a:rPr lang="fr" sz="1300">
                <a:solidFill>
                  <a:schemeClr val="dk1"/>
                </a:solidFill>
                <a:latin typeface="Sora"/>
                <a:ea typeface="Sora"/>
                <a:cs typeface="Sora"/>
                <a:sym typeface="Sora"/>
              </a:rPr>
              <a:t>Gain hands-on experience with Python, Linux, and SQL</a:t>
            </a:r>
            <a:endParaRPr sz="1300">
              <a:solidFill>
                <a:schemeClr val="dk1"/>
              </a:solidFill>
              <a:latin typeface="Sora"/>
              <a:ea typeface="Sora"/>
              <a:cs typeface="Sora"/>
              <a:sym typeface="Sora"/>
            </a:endParaRPr>
          </a:p>
          <a:p>
            <a:pPr indent="0" lvl="0" marL="0" rtl="0" algn="l">
              <a:lnSpc>
                <a:spcPct val="115000"/>
              </a:lnSpc>
              <a:spcBef>
                <a:spcPts val="600"/>
              </a:spcBef>
              <a:spcAft>
                <a:spcPts val="0"/>
              </a:spcAft>
              <a:buClr>
                <a:schemeClr val="dk1"/>
              </a:buClr>
              <a:buSzPts val="1100"/>
              <a:buFont typeface="Arial"/>
              <a:buNone/>
            </a:pPr>
            <a:r>
              <a:t/>
            </a:r>
            <a:endParaRPr sz="13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p:txBody>
      </p:sp>
      <p:sp>
        <p:nvSpPr>
          <p:cNvPr id="250" name="Google Shape;250;p37"/>
          <p:cNvSpPr txBox="1"/>
          <p:nvPr/>
        </p:nvSpPr>
        <p:spPr>
          <a:xfrm>
            <a:off x="282150" y="1232100"/>
            <a:ext cx="6897900" cy="170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300">
                <a:solidFill>
                  <a:schemeClr val="dk1"/>
                </a:solidFill>
                <a:latin typeface="Sora"/>
                <a:ea typeface="Sora"/>
                <a:cs typeface="Sora"/>
                <a:sym typeface="Sora"/>
              </a:rPr>
              <a:t>This Google Career Certificate program delivered by INCO will teach you not only the </a:t>
            </a:r>
            <a:r>
              <a:rPr b="1" lang="fr" sz="1300">
                <a:solidFill>
                  <a:srgbClr val="153988"/>
                </a:solidFill>
                <a:latin typeface="Sora"/>
                <a:ea typeface="Sora"/>
                <a:cs typeface="Sora"/>
                <a:sym typeface="Sora"/>
              </a:rPr>
              <a:t>necessary languages and technologies</a:t>
            </a:r>
            <a:r>
              <a:rPr lang="fr" sz="1300">
                <a:solidFill>
                  <a:schemeClr val="dk1"/>
                </a:solidFill>
                <a:latin typeface="Sora"/>
                <a:ea typeface="Sora"/>
                <a:cs typeface="Sora"/>
                <a:sym typeface="Sora"/>
              </a:rPr>
              <a:t>, but the </a:t>
            </a:r>
            <a:r>
              <a:rPr lang="fr" sz="1300">
                <a:solidFill>
                  <a:srgbClr val="153988"/>
                </a:solidFill>
                <a:latin typeface="Sora ExtraBold"/>
                <a:ea typeface="Sora ExtraBold"/>
                <a:cs typeface="Sora ExtraBold"/>
                <a:sym typeface="Sora ExtraBold"/>
              </a:rPr>
              <a:t>mindset</a:t>
            </a:r>
            <a:r>
              <a:rPr b="1" lang="fr" sz="1300">
                <a:solidFill>
                  <a:schemeClr val="dk1"/>
                </a:solidFill>
                <a:latin typeface="Sora"/>
                <a:ea typeface="Sora"/>
                <a:cs typeface="Sora"/>
                <a:sym typeface="Sora"/>
              </a:rPr>
              <a:t> </a:t>
            </a:r>
            <a:r>
              <a:rPr lang="fr" sz="1300">
                <a:solidFill>
                  <a:srgbClr val="153988"/>
                </a:solidFill>
                <a:latin typeface="Sora ExtraBold"/>
                <a:ea typeface="Sora ExtraBold"/>
                <a:cs typeface="Sora ExtraBold"/>
                <a:sym typeface="Sora ExtraBold"/>
              </a:rPr>
              <a:t>and soft skills</a:t>
            </a:r>
            <a:r>
              <a:rPr lang="fr" sz="1300">
                <a:solidFill>
                  <a:schemeClr val="dk1"/>
                </a:solidFill>
                <a:latin typeface="Sora"/>
                <a:ea typeface="Sora"/>
                <a:cs typeface="Sora"/>
                <a:sym typeface="Sora"/>
              </a:rPr>
              <a:t> to thrive in your new job. By the end, you’ll have the well-rounded skills needed to thrive in in-demand roles and you’ll be able to present your </a:t>
            </a:r>
            <a:r>
              <a:rPr b="1" lang="fr" sz="1300">
                <a:solidFill>
                  <a:srgbClr val="153988"/>
                </a:solidFill>
                <a:latin typeface="Sora"/>
                <a:ea typeface="Sora"/>
                <a:cs typeface="Sora"/>
                <a:sym typeface="Sora"/>
              </a:rPr>
              <a:t>Google + INCO Academy certifications</a:t>
            </a:r>
            <a:r>
              <a:rPr b="1" lang="fr" sz="1300">
                <a:solidFill>
                  <a:schemeClr val="dk1"/>
                </a:solidFill>
                <a:latin typeface="Sora"/>
                <a:ea typeface="Sora"/>
                <a:cs typeface="Sora"/>
                <a:sym typeface="Sora"/>
              </a:rPr>
              <a:t> </a:t>
            </a:r>
            <a:r>
              <a:rPr lang="fr" sz="1300">
                <a:solidFill>
                  <a:schemeClr val="dk1"/>
                </a:solidFill>
                <a:latin typeface="Sora"/>
                <a:ea typeface="Sora"/>
                <a:cs typeface="Sora"/>
                <a:sym typeface="Sora"/>
              </a:rPr>
              <a:t>to employers. </a:t>
            </a:r>
            <a:endParaRPr sz="1300">
              <a:solidFill>
                <a:schemeClr val="dk1"/>
              </a:solidFill>
              <a:latin typeface="Sora"/>
              <a:ea typeface="Sora"/>
              <a:cs typeface="Sora"/>
              <a:sym typeface="Sor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a:p>
            <a:pPr indent="457200" lvl="0" marL="457200" rtl="0" algn="l">
              <a:lnSpc>
                <a:spcPct val="115000"/>
              </a:lnSpc>
              <a:spcBef>
                <a:spcPts val="0"/>
              </a:spcBef>
              <a:spcAft>
                <a:spcPts val="0"/>
              </a:spcAft>
              <a:buClr>
                <a:schemeClr val="dk1"/>
              </a:buClr>
              <a:buSzPts val="1100"/>
              <a:buFont typeface="Arial"/>
              <a:buNone/>
            </a:pPr>
            <a:r>
              <a:t/>
            </a:r>
            <a:endParaRPr sz="1200">
              <a:solidFill>
                <a:srgbClr val="153988"/>
              </a:solidFill>
              <a:latin typeface="Sora SemiBold"/>
              <a:ea typeface="Sora SemiBold"/>
              <a:cs typeface="Sora SemiBold"/>
              <a:sym typeface="Sora SemiBold"/>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53988"/>
              </a:solidFill>
              <a:latin typeface="Sora SemiBold"/>
              <a:ea typeface="Sora SemiBold"/>
              <a:cs typeface="Sora SemiBold"/>
              <a:sym typeface="Sora SemiBold"/>
            </a:endParaRPr>
          </a:p>
        </p:txBody>
      </p:sp>
      <p:sp>
        <p:nvSpPr>
          <p:cNvPr id="251" name="Google Shape;251;p37"/>
          <p:cNvSpPr txBox="1"/>
          <p:nvPr/>
        </p:nvSpPr>
        <p:spPr>
          <a:xfrm>
            <a:off x="1445037" y="5201125"/>
            <a:ext cx="34500" cy="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52" name="Google Shape;252;p37"/>
          <p:cNvSpPr txBox="1"/>
          <p:nvPr/>
        </p:nvSpPr>
        <p:spPr>
          <a:xfrm>
            <a:off x="1353725" y="4461988"/>
            <a:ext cx="4805100" cy="351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t/>
            </a:r>
            <a:endParaRPr sz="1500">
              <a:solidFill>
                <a:srgbClr val="F2F2F2"/>
              </a:solidFill>
              <a:latin typeface="Montserrat Black"/>
              <a:ea typeface="Montserrat Black"/>
              <a:cs typeface="Montserrat Black"/>
              <a:sym typeface="Montserrat Black"/>
            </a:endParaRPr>
          </a:p>
        </p:txBody>
      </p:sp>
      <p:pic>
        <p:nvPicPr>
          <p:cNvPr id="253" name="Google Shape;253;p37"/>
          <p:cNvPicPr preferRelativeResize="0"/>
          <p:nvPr/>
        </p:nvPicPr>
        <p:blipFill rotWithShape="1">
          <a:blip r:embed="rId4">
            <a:alphaModFix/>
          </a:blip>
          <a:srcRect b="0" l="0" r="0" t="0"/>
          <a:stretch/>
        </p:blipFill>
        <p:spPr>
          <a:xfrm>
            <a:off x="337923" y="2692600"/>
            <a:ext cx="494100" cy="494000"/>
          </a:xfrm>
          <a:prstGeom prst="rect">
            <a:avLst/>
          </a:prstGeom>
          <a:noFill/>
          <a:ln>
            <a:noFill/>
          </a:ln>
        </p:spPr>
      </p:pic>
      <p:pic>
        <p:nvPicPr>
          <p:cNvPr id="254" name="Google Shape;254;p37"/>
          <p:cNvPicPr preferRelativeResize="0"/>
          <p:nvPr/>
        </p:nvPicPr>
        <p:blipFill>
          <a:blip r:embed="rId5">
            <a:alphaModFix/>
          </a:blip>
          <a:stretch>
            <a:fillRect/>
          </a:stretch>
        </p:blipFill>
        <p:spPr>
          <a:xfrm>
            <a:off x="6249525" y="4709750"/>
            <a:ext cx="1159200" cy="1159200"/>
          </a:xfrm>
          <a:prstGeom prst="rect">
            <a:avLst/>
          </a:prstGeom>
          <a:noFill/>
          <a:ln>
            <a:noFill/>
          </a:ln>
        </p:spPr>
      </p:pic>
      <p:sp>
        <p:nvSpPr>
          <p:cNvPr id="255" name="Google Shape;255;p37"/>
          <p:cNvSpPr txBox="1"/>
          <p:nvPr/>
        </p:nvSpPr>
        <p:spPr>
          <a:xfrm>
            <a:off x="490313" y="3646150"/>
            <a:ext cx="6545100" cy="40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a:solidFill>
                  <a:srgbClr val="FCFC42"/>
                </a:solidFill>
                <a:latin typeface="Sora"/>
                <a:ea typeface="Sora"/>
                <a:cs typeface="Sora"/>
                <a:sym typeface="Sora"/>
              </a:rPr>
              <a:t>8 technical courses covering the main Cybersecurity domains</a:t>
            </a:r>
            <a:endParaRPr b="1">
              <a:solidFill>
                <a:srgbClr val="FCFC42"/>
              </a:solidFill>
              <a:latin typeface="Sora"/>
              <a:ea typeface="Sora"/>
              <a:cs typeface="Sora"/>
              <a:sym typeface="Sora"/>
            </a:endParaRPr>
          </a:p>
        </p:txBody>
      </p:sp>
      <p:sp>
        <p:nvSpPr>
          <p:cNvPr id="256" name="Google Shape;256;p37"/>
          <p:cNvSpPr txBox="1"/>
          <p:nvPr/>
        </p:nvSpPr>
        <p:spPr>
          <a:xfrm>
            <a:off x="719025" y="3945025"/>
            <a:ext cx="6313500" cy="2564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Foundations of Cybersecurity</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Play It Safe: Manage Security Risks</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Connect and Protect: Networks and Network Security</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Tools of the Trade: Linux and SQL</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Assets, Threats, and Vulnerabilities</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Sound the Alarm: Detection and Response</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Automate Cybersecurity Tasks with Python</a:t>
            </a:r>
            <a:endParaRPr>
              <a:solidFill>
                <a:schemeClr val="lt1"/>
              </a:solidFill>
              <a:latin typeface="Sora"/>
              <a:ea typeface="Sora"/>
              <a:cs typeface="Sora"/>
              <a:sym typeface="Sora"/>
            </a:endParaRPr>
          </a:p>
          <a:p>
            <a:pPr indent="-317500" lvl="0" marL="457200" rtl="0" algn="l">
              <a:lnSpc>
                <a:spcPct val="115000"/>
              </a:lnSpc>
              <a:spcBef>
                <a:spcPts val="0"/>
              </a:spcBef>
              <a:spcAft>
                <a:spcPts val="0"/>
              </a:spcAft>
              <a:buClr>
                <a:schemeClr val="lt1"/>
              </a:buClr>
              <a:buSzPts val="1400"/>
              <a:buFont typeface="Sora"/>
              <a:buChar char="●"/>
            </a:pPr>
            <a:r>
              <a:rPr lang="fr">
                <a:solidFill>
                  <a:schemeClr val="lt1"/>
                </a:solidFill>
                <a:latin typeface="Sora"/>
                <a:ea typeface="Sora"/>
                <a:cs typeface="Sora"/>
                <a:sym typeface="Sora"/>
              </a:rPr>
              <a:t>Put It to Work: Prepare for Cyber Security Jobs</a:t>
            </a:r>
            <a:endParaRPr>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sz="1200">
              <a:solidFill>
                <a:schemeClr val="lt1"/>
              </a:solidFill>
              <a:latin typeface="Sora"/>
              <a:ea typeface="Sora"/>
              <a:cs typeface="Sora"/>
              <a:sym typeface="Sora"/>
            </a:endParaRPr>
          </a:p>
          <a:p>
            <a:pPr indent="0" lvl="0" marL="0" rtl="0" algn="l">
              <a:lnSpc>
                <a:spcPct val="115000"/>
              </a:lnSpc>
              <a:spcBef>
                <a:spcPts val="0"/>
              </a:spcBef>
              <a:spcAft>
                <a:spcPts val="0"/>
              </a:spcAft>
              <a:buNone/>
            </a:pPr>
            <a:r>
              <a:t/>
            </a:r>
            <a:endParaRPr sz="1200">
              <a:solidFill>
                <a:schemeClr val="lt1"/>
              </a:solidFill>
              <a:latin typeface="Sora"/>
              <a:ea typeface="Sora"/>
              <a:cs typeface="Sora"/>
              <a:sym typeface="Sora"/>
            </a:endParaRPr>
          </a:p>
        </p:txBody>
      </p:sp>
      <p:sp>
        <p:nvSpPr>
          <p:cNvPr id="257" name="Google Shape;257;p37"/>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The program: </a:t>
            </a:r>
            <a:r>
              <a:rPr lang="fr" sz="2400">
                <a:solidFill>
                  <a:srgbClr val="153988"/>
                </a:solidFill>
                <a:latin typeface="Sora"/>
                <a:ea typeface="Sora"/>
                <a:cs typeface="Sora"/>
                <a:sym typeface="Sora"/>
              </a:rPr>
              <a:t>Technical training</a:t>
            </a:r>
            <a:endParaRPr sz="2400">
              <a:solidFill>
                <a:srgbClr val="153988"/>
              </a:solidFill>
              <a:latin typeface="Sora"/>
              <a:ea typeface="Sora"/>
              <a:cs typeface="Sora"/>
              <a:sym typeface="Sora"/>
            </a:endParaRPr>
          </a:p>
        </p:txBody>
      </p:sp>
      <p:sp>
        <p:nvSpPr>
          <p:cNvPr id="258" name="Google Shape;258;p37"/>
          <p:cNvSpPr txBox="1"/>
          <p:nvPr/>
        </p:nvSpPr>
        <p:spPr>
          <a:xfrm>
            <a:off x="860625" y="2540200"/>
            <a:ext cx="61719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300">
                <a:solidFill>
                  <a:schemeClr val="dk1"/>
                </a:solidFill>
                <a:latin typeface="Sora"/>
                <a:ea typeface="Sora"/>
                <a:cs typeface="Sora"/>
                <a:sym typeface="Sora"/>
              </a:rPr>
              <a:t>The</a:t>
            </a:r>
            <a:r>
              <a:rPr lang="fr" sz="1300">
                <a:solidFill>
                  <a:schemeClr val="dk1"/>
                </a:solidFill>
                <a:latin typeface="Sora SemiBold"/>
                <a:ea typeface="Sora SemiBold"/>
                <a:cs typeface="Sora SemiBold"/>
                <a:sym typeface="Sora SemiBold"/>
              </a:rPr>
              <a:t> </a:t>
            </a:r>
            <a:r>
              <a:rPr lang="fr" sz="1300">
                <a:solidFill>
                  <a:srgbClr val="153988"/>
                </a:solidFill>
                <a:latin typeface="Sora ExtraBold"/>
                <a:ea typeface="Sora ExtraBold"/>
                <a:cs typeface="Sora ExtraBold"/>
                <a:sym typeface="Sora ExtraBold"/>
              </a:rPr>
              <a:t>two pillars</a:t>
            </a:r>
            <a:r>
              <a:rPr lang="fr" sz="1300">
                <a:solidFill>
                  <a:srgbClr val="08215C"/>
                </a:solidFill>
                <a:latin typeface="Sora SemiBold"/>
                <a:ea typeface="Sora SemiBold"/>
                <a:cs typeface="Sora SemiBold"/>
                <a:sym typeface="Sora SemiBold"/>
              </a:rPr>
              <a:t> </a:t>
            </a:r>
            <a:r>
              <a:rPr lang="fr" sz="1300">
                <a:solidFill>
                  <a:schemeClr val="dk1"/>
                </a:solidFill>
                <a:latin typeface="Sora"/>
                <a:ea typeface="Sora"/>
                <a:cs typeface="Sora"/>
                <a:sym typeface="Sora"/>
              </a:rPr>
              <a:t>of this program are</a:t>
            </a:r>
            <a:r>
              <a:rPr lang="fr" sz="1300">
                <a:solidFill>
                  <a:schemeClr val="dk1"/>
                </a:solidFill>
                <a:latin typeface="Sora SemiBold"/>
                <a:ea typeface="Sora SemiBold"/>
                <a:cs typeface="Sora SemiBold"/>
                <a:sym typeface="Sora SemiBold"/>
              </a:rPr>
              <a:t> </a:t>
            </a:r>
            <a:r>
              <a:rPr lang="fr" sz="1300">
                <a:solidFill>
                  <a:srgbClr val="153988"/>
                </a:solidFill>
                <a:latin typeface="Sora ExtraBold"/>
                <a:ea typeface="Sora ExtraBold"/>
                <a:cs typeface="Sora ExtraBold"/>
                <a:sym typeface="Sora ExtraBold"/>
              </a:rPr>
              <a:t>technical</a:t>
            </a:r>
            <a:r>
              <a:rPr lang="fr" sz="1300">
                <a:solidFill>
                  <a:srgbClr val="08215C"/>
                </a:solidFill>
                <a:latin typeface="Sora SemiBold"/>
                <a:ea typeface="Sora SemiBold"/>
                <a:cs typeface="Sora SemiBold"/>
                <a:sym typeface="Sora SemiBold"/>
              </a:rPr>
              <a:t> </a:t>
            </a:r>
            <a:r>
              <a:rPr lang="fr" sz="1300">
                <a:solidFill>
                  <a:schemeClr val="dk1"/>
                </a:solidFill>
                <a:latin typeface="Sora"/>
                <a:ea typeface="Sora"/>
                <a:cs typeface="Sora"/>
                <a:sym typeface="Sora"/>
              </a:rPr>
              <a:t>and </a:t>
            </a:r>
            <a:r>
              <a:rPr lang="fr" sz="1300">
                <a:solidFill>
                  <a:srgbClr val="153988"/>
                </a:solidFill>
                <a:latin typeface="Sora ExtraBold"/>
                <a:ea typeface="Sora ExtraBold"/>
                <a:cs typeface="Sora ExtraBold"/>
                <a:sym typeface="Sora ExtraBold"/>
              </a:rPr>
              <a:t>employability skills</a:t>
            </a:r>
            <a:r>
              <a:rPr lang="fr" sz="1300">
                <a:solidFill>
                  <a:srgbClr val="153988"/>
                </a:solidFill>
                <a:latin typeface="Sora SemiBold"/>
                <a:ea typeface="Sora SemiBold"/>
                <a:cs typeface="Sora SemiBold"/>
                <a:sym typeface="Sora SemiBold"/>
              </a:rPr>
              <a:t>. </a:t>
            </a:r>
            <a:r>
              <a:rPr lang="fr" sz="1300">
                <a:solidFill>
                  <a:schemeClr val="dk1"/>
                </a:solidFill>
                <a:latin typeface="Sora"/>
                <a:ea typeface="Sora"/>
                <a:cs typeface="Sora"/>
                <a:sym typeface="Sora"/>
              </a:rPr>
              <a:t>On top of these trainings, you will meet Cybersecurity professionals to learn more about the sector.</a:t>
            </a:r>
            <a:endParaRPr sz="1300">
              <a:solidFill>
                <a:schemeClr val="dk1"/>
              </a:solidFill>
              <a:latin typeface="Calibri"/>
              <a:ea typeface="Calibri"/>
              <a:cs typeface="Calibri"/>
              <a:sym typeface="Calibri"/>
            </a:endParaRPr>
          </a:p>
        </p:txBody>
      </p:sp>
      <p:pic>
        <p:nvPicPr>
          <p:cNvPr id="259" name="Google Shape;259;p37"/>
          <p:cNvPicPr preferRelativeResize="0"/>
          <p:nvPr/>
        </p:nvPicPr>
        <p:blipFill>
          <a:blip r:embed="rId6">
            <a:alphaModFix/>
          </a:blip>
          <a:stretch>
            <a:fillRect/>
          </a:stretch>
        </p:blipFill>
        <p:spPr>
          <a:xfrm>
            <a:off x="6370500" y="10237121"/>
            <a:ext cx="1159200" cy="3668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263" name="Shape 263"/>
        <p:cNvGrpSpPr/>
        <p:nvPr/>
      </p:nvGrpSpPr>
      <p:grpSpPr>
        <a:xfrm>
          <a:off x="0" y="0"/>
          <a:ext cx="0" cy="0"/>
          <a:chOff x="0" y="0"/>
          <a:chExt cx="0" cy="0"/>
        </a:xfrm>
      </p:grpSpPr>
      <p:pic>
        <p:nvPicPr>
          <p:cNvPr id="264" name="Google Shape;264;p38"/>
          <p:cNvPicPr preferRelativeResize="0"/>
          <p:nvPr/>
        </p:nvPicPr>
        <p:blipFill rotWithShape="1">
          <a:blip r:embed="rId3">
            <a:alphaModFix/>
          </a:blip>
          <a:srcRect b="31638" l="0" r="0" t="46456"/>
          <a:stretch/>
        </p:blipFill>
        <p:spPr>
          <a:xfrm flipH="1">
            <a:off x="13176" y="4292675"/>
            <a:ext cx="7559999" cy="2467624"/>
          </a:xfrm>
          <a:prstGeom prst="rect">
            <a:avLst/>
          </a:prstGeom>
          <a:noFill/>
          <a:ln>
            <a:noFill/>
          </a:ln>
          <a:effectLst>
            <a:outerShdw blurRad="57150" rotWithShape="0" algn="bl" dir="5400000" dist="19050">
              <a:srgbClr val="000000">
                <a:alpha val="49800"/>
              </a:srgbClr>
            </a:outerShdw>
          </a:effectLst>
        </p:spPr>
      </p:pic>
      <p:sp>
        <p:nvSpPr>
          <p:cNvPr id="265" name="Google Shape;265;p38"/>
          <p:cNvSpPr/>
          <p:nvPr/>
        </p:nvSpPr>
        <p:spPr>
          <a:xfrm>
            <a:off x="0" y="4292675"/>
            <a:ext cx="7560000" cy="2506500"/>
          </a:xfrm>
          <a:prstGeom prst="rect">
            <a:avLst/>
          </a:prstGeom>
          <a:solidFill>
            <a:srgbClr val="000000">
              <a:alpha val="68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8"/>
          <p:cNvSpPr txBox="1"/>
          <p:nvPr/>
        </p:nvSpPr>
        <p:spPr>
          <a:xfrm>
            <a:off x="696275" y="1372650"/>
            <a:ext cx="6120000" cy="846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ctr">
              <a:lnSpc>
                <a:spcPct val="115000"/>
              </a:lnSpc>
              <a:spcBef>
                <a:spcPts val="1200"/>
              </a:spcBef>
              <a:spcAft>
                <a:spcPts val="0"/>
              </a:spcAft>
              <a:buClr>
                <a:schemeClr val="dk1"/>
              </a:buClr>
              <a:buSzPts val="1100"/>
              <a:buFont typeface="Arial"/>
              <a:buNone/>
            </a:pPr>
            <a:r>
              <a:rPr lang="fr">
                <a:solidFill>
                  <a:srgbClr val="111111"/>
                </a:solidFill>
                <a:latin typeface="Sora"/>
                <a:ea typeface="Sora"/>
                <a:cs typeface="Sora"/>
                <a:sym typeface="Sora"/>
              </a:rPr>
              <a:t>Take your next step toward a greener, digital career with confidence.</a:t>
            </a:r>
            <a:endParaRPr>
              <a:solidFill>
                <a:srgbClr val="111111"/>
              </a:solidFill>
              <a:latin typeface="Sora"/>
              <a:ea typeface="Sora"/>
              <a:cs typeface="Sora"/>
              <a:sym typeface="Sora"/>
            </a:endParaRPr>
          </a:p>
          <a:p>
            <a:pPr indent="0" lvl="0" marL="0" rtl="0" algn="just">
              <a:lnSpc>
                <a:spcPct val="100000"/>
              </a:lnSpc>
              <a:spcBef>
                <a:spcPts val="120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p:txBody>
      </p:sp>
      <p:sp>
        <p:nvSpPr>
          <p:cNvPr id="267" name="Google Shape;267;p38"/>
          <p:cNvSpPr txBox="1"/>
          <p:nvPr/>
        </p:nvSpPr>
        <p:spPr>
          <a:xfrm>
            <a:off x="1871800" y="3431750"/>
            <a:ext cx="4881600" cy="720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fr" sz="1300">
                <a:solidFill>
                  <a:srgbClr val="34A853"/>
                </a:solidFill>
                <a:latin typeface="Sora"/>
                <a:ea typeface="Sora"/>
                <a:cs typeface="Sora"/>
                <a:sym typeface="Sora"/>
              </a:rPr>
              <a:t>Gain</a:t>
            </a:r>
            <a:r>
              <a:rPr lang="fr" sz="1350">
                <a:solidFill>
                  <a:srgbClr val="34A853"/>
                </a:solidFill>
                <a:latin typeface="Sora"/>
                <a:ea typeface="Sora"/>
                <a:cs typeface="Sora"/>
                <a:sym typeface="Sora"/>
              </a:rPr>
              <a:t> the necessary knowledge and practices, to think with sustainability and green design in mind.</a:t>
            </a:r>
            <a:endParaRPr sz="1300">
              <a:latin typeface="Sora"/>
              <a:ea typeface="Sora"/>
              <a:cs typeface="Sora"/>
              <a:sym typeface="Sora"/>
            </a:endParaRPr>
          </a:p>
        </p:txBody>
      </p:sp>
      <p:sp>
        <p:nvSpPr>
          <p:cNvPr id="268" name="Google Shape;268;p38"/>
          <p:cNvSpPr txBox="1"/>
          <p:nvPr/>
        </p:nvSpPr>
        <p:spPr>
          <a:xfrm>
            <a:off x="1445037" y="5201125"/>
            <a:ext cx="34500" cy="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69" name="Google Shape;269;p38"/>
          <p:cNvSpPr txBox="1"/>
          <p:nvPr/>
        </p:nvSpPr>
        <p:spPr>
          <a:xfrm>
            <a:off x="1353725" y="4461988"/>
            <a:ext cx="4805100" cy="351300"/>
          </a:xfrm>
          <a:prstGeom prst="rect">
            <a:avLst/>
          </a:prstGeom>
          <a:noFill/>
          <a:ln>
            <a:noFill/>
          </a:ln>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rgbClr val="F2F2F2"/>
              </a:buClr>
              <a:buSzPts val="1400"/>
              <a:buFont typeface="Sora"/>
              <a:buChar char="●"/>
            </a:pPr>
            <a:r>
              <a:rPr lang="fr">
                <a:solidFill>
                  <a:srgbClr val="F2F2F2"/>
                </a:solidFill>
                <a:latin typeface="Sora"/>
                <a:ea typeface="Sora"/>
                <a:cs typeface="Sora"/>
                <a:sym typeface="Sora"/>
              </a:rPr>
              <a:t>Understand how digital technology impacts climate change</a:t>
            </a:r>
            <a:endParaRPr>
              <a:solidFill>
                <a:srgbClr val="F2F2F2"/>
              </a:solidFill>
              <a:latin typeface="Sora"/>
              <a:ea typeface="Sora"/>
              <a:cs typeface="Sora"/>
              <a:sym typeface="Sora"/>
            </a:endParaRPr>
          </a:p>
          <a:p>
            <a:pPr indent="0" lvl="0" marL="457200" rtl="0" algn="just">
              <a:lnSpc>
                <a:spcPct val="100000"/>
              </a:lnSpc>
              <a:spcBef>
                <a:spcPts val="0"/>
              </a:spcBef>
              <a:spcAft>
                <a:spcPts val="0"/>
              </a:spcAft>
              <a:buNone/>
            </a:pPr>
            <a:r>
              <a:t/>
            </a:r>
            <a:endParaRPr>
              <a:solidFill>
                <a:srgbClr val="F2F2F2"/>
              </a:solidFill>
              <a:latin typeface="Sora"/>
              <a:ea typeface="Sora"/>
              <a:cs typeface="Sora"/>
              <a:sym typeface="Sora"/>
            </a:endParaRPr>
          </a:p>
          <a:p>
            <a:pPr indent="-317500" lvl="0" marL="457200" rtl="0" algn="l">
              <a:lnSpc>
                <a:spcPct val="100000"/>
              </a:lnSpc>
              <a:spcBef>
                <a:spcPts val="0"/>
              </a:spcBef>
              <a:spcAft>
                <a:spcPts val="0"/>
              </a:spcAft>
              <a:buClr>
                <a:srgbClr val="F2F2F2"/>
              </a:buClr>
              <a:buSzPts val="1400"/>
              <a:buFont typeface="Sora"/>
              <a:buChar char="●"/>
            </a:pPr>
            <a:r>
              <a:rPr lang="fr">
                <a:solidFill>
                  <a:srgbClr val="F2F2F2"/>
                </a:solidFill>
                <a:latin typeface="Sora"/>
                <a:ea typeface="Sora"/>
                <a:cs typeface="Sora"/>
                <a:sym typeface="Sora"/>
              </a:rPr>
              <a:t>Recognize specific ways to reduce the environmental impact of the digital ecosystem</a:t>
            </a:r>
            <a:endParaRPr>
              <a:solidFill>
                <a:srgbClr val="F2F2F2"/>
              </a:solidFill>
              <a:latin typeface="Sora"/>
              <a:ea typeface="Sora"/>
              <a:cs typeface="Sora"/>
              <a:sym typeface="Sora"/>
            </a:endParaRPr>
          </a:p>
          <a:p>
            <a:pPr indent="0" lvl="0" marL="457200" rtl="0" algn="just">
              <a:lnSpc>
                <a:spcPct val="100000"/>
              </a:lnSpc>
              <a:spcBef>
                <a:spcPts val="0"/>
              </a:spcBef>
              <a:spcAft>
                <a:spcPts val="0"/>
              </a:spcAft>
              <a:buNone/>
            </a:pPr>
            <a:r>
              <a:t/>
            </a:r>
            <a:endParaRPr>
              <a:solidFill>
                <a:srgbClr val="F2F2F2"/>
              </a:solidFill>
              <a:latin typeface="Sora"/>
              <a:ea typeface="Sora"/>
              <a:cs typeface="Sora"/>
              <a:sym typeface="Sora"/>
            </a:endParaRPr>
          </a:p>
          <a:p>
            <a:pPr indent="-317500" lvl="0" marL="457200" rtl="0" algn="l">
              <a:lnSpc>
                <a:spcPct val="100000"/>
              </a:lnSpc>
              <a:spcBef>
                <a:spcPts val="0"/>
              </a:spcBef>
              <a:spcAft>
                <a:spcPts val="0"/>
              </a:spcAft>
              <a:buClr>
                <a:srgbClr val="F2F2F2"/>
              </a:buClr>
              <a:buSzPts val="1400"/>
              <a:buFont typeface="Sora"/>
              <a:buChar char="●"/>
            </a:pPr>
            <a:r>
              <a:rPr lang="fr">
                <a:solidFill>
                  <a:srgbClr val="F2F2F2"/>
                </a:solidFill>
                <a:latin typeface="Sora"/>
                <a:ea typeface="Sora"/>
                <a:cs typeface="Sora"/>
                <a:sym typeface="Sora"/>
              </a:rPr>
              <a:t>Discuss technology and its related innovations as tools for sustainability</a:t>
            </a:r>
            <a:endParaRPr>
              <a:solidFill>
                <a:srgbClr val="F2F2F2"/>
              </a:solidFill>
              <a:latin typeface="Sora"/>
              <a:ea typeface="Sora"/>
              <a:cs typeface="Sora"/>
              <a:sym typeface="Sora"/>
            </a:endParaRPr>
          </a:p>
        </p:txBody>
      </p:sp>
      <p:pic>
        <p:nvPicPr>
          <p:cNvPr id="270" name="Google Shape;270;p38"/>
          <p:cNvPicPr preferRelativeResize="0"/>
          <p:nvPr/>
        </p:nvPicPr>
        <p:blipFill rotWithShape="1">
          <a:blip r:embed="rId4">
            <a:alphaModFix/>
          </a:blip>
          <a:srcRect b="0" l="0" r="0" t="0"/>
          <a:stretch/>
        </p:blipFill>
        <p:spPr>
          <a:xfrm>
            <a:off x="884807" y="3474050"/>
            <a:ext cx="709037" cy="708900"/>
          </a:xfrm>
          <a:prstGeom prst="rect">
            <a:avLst/>
          </a:prstGeom>
          <a:noFill/>
          <a:ln>
            <a:noFill/>
          </a:ln>
        </p:spPr>
      </p:pic>
      <p:sp>
        <p:nvSpPr>
          <p:cNvPr id="271" name="Google Shape;271;p38"/>
          <p:cNvSpPr txBox="1"/>
          <p:nvPr/>
        </p:nvSpPr>
        <p:spPr>
          <a:xfrm>
            <a:off x="860050" y="2326050"/>
            <a:ext cx="58104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350">
                <a:solidFill>
                  <a:schemeClr val="dk1"/>
                </a:solidFill>
                <a:latin typeface="Sora"/>
                <a:ea typeface="Sora"/>
                <a:cs typeface="Sora"/>
                <a:sym typeface="Sora"/>
              </a:rPr>
              <a:t>The </a:t>
            </a:r>
            <a:r>
              <a:rPr b="1" lang="fr" sz="1350">
                <a:solidFill>
                  <a:srgbClr val="153988"/>
                </a:solidFill>
                <a:latin typeface="Sora"/>
                <a:ea typeface="Sora"/>
                <a:cs typeface="Sora"/>
                <a:sym typeface="Sora"/>
              </a:rPr>
              <a:t>INCO Academy UK</a:t>
            </a:r>
            <a:r>
              <a:rPr lang="fr" sz="1350">
                <a:solidFill>
                  <a:srgbClr val="132140"/>
                </a:solidFill>
                <a:latin typeface="Sora"/>
                <a:ea typeface="Sora"/>
                <a:cs typeface="Sora"/>
                <a:sym typeface="Sora"/>
              </a:rPr>
              <a:t> </a:t>
            </a:r>
            <a:r>
              <a:rPr lang="fr" sz="1350">
                <a:solidFill>
                  <a:schemeClr val="dk1"/>
                </a:solidFill>
                <a:latin typeface="Sora"/>
                <a:ea typeface="Sora"/>
                <a:cs typeface="Sora"/>
                <a:sym typeface="Sora"/>
              </a:rPr>
              <a:t>programs include access to training in </a:t>
            </a:r>
            <a:r>
              <a:rPr b="1" lang="fr" sz="1350">
                <a:solidFill>
                  <a:srgbClr val="34A853"/>
                </a:solidFill>
                <a:latin typeface="Sora"/>
                <a:ea typeface="Sora"/>
                <a:cs typeface="Sora"/>
                <a:sym typeface="Sora"/>
              </a:rPr>
              <a:t>Green</a:t>
            </a:r>
            <a:r>
              <a:rPr b="1" lang="fr" sz="1350">
                <a:solidFill>
                  <a:srgbClr val="34A853"/>
                </a:solidFill>
                <a:latin typeface="Sora"/>
                <a:ea typeface="Sora"/>
                <a:cs typeface="Sora"/>
                <a:sym typeface="Sora"/>
              </a:rPr>
              <a:t> Digital Skills</a:t>
            </a:r>
            <a:r>
              <a:rPr lang="fr" sz="1350">
                <a:solidFill>
                  <a:srgbClr val="34A853"/>
                </a:solidFill>
                <a:latin typeface="Sora"/>
                <a:ea typeface="Sora"/>
                <a:cs typeface="Sora"/>
                <a:sym typeface="Sora"/>
              </a:rPr>
              <a:t> </a:t>
            </a:r>
            <a:r>
              <a:rPr lang="fr" sz="1350">
                <a:solidFill>
                  <a:schemeClr val="dk1"/>
                </a:solidFill>
                <a:latin typeface="Sora"/>
                <a:ea typeface="Sora"/>
                <a:cs typeface="Sora"/>
                <a:sym typeface="Sora"/>
              </a:rPr>
              <a:t>for all their Career Certificate learners. By the end of the program, you’ll have in-demand skills to help further advance your digital career for a greener future.</a:t>
            </a:r>
            <a:endParaRPr sz="1350">
              <a:solidFill>
                <a:schemeClr val="dk1"/>
              </a:solidFill>
              <a:latin typeface="Sora"/>
              <a:ea typeface="Sora"/>
              <a:cs typeface="Sora"/>
              <a:sym typeface="Sora"/>
            </a:endParaRPr>
          </a:p>
          <a:p>
            <a:pPr indent="0" lvl="0" marL="0" rtl="0" algn="l">
              <a:spcBef>
                <a:spcPts val="0"/>
              </a:spcBef>
              <a:spcAft>
                <a:spcPts val="0"/>
              </a:spcAft>
              <a:buNone/>
            </a:pPr>
            <a:r>
              <a:t/>
            </a:r>
            <a:endParaRPr>
              <a:latin typeface="Sora"/>
              <a:ea typeface="Sora"/>
              <a:cs typeface="Sora"/>
              <a:sym typeface="Sora"/>
            </a:endParaRPr>
          </a:p>
        </p:txBody>
      </p:sp>
      <p:pic>
        <p:nvPicPr>
          <p:cNvPr id="272" name="Google Shape;272;p38"/>
          <p:cNvPicPr preferRelativeResize="0"/>
          <p:nvPr/>
        </p:nvPicPr>
        <p:blipFill rotWithShape="1">
          <a:blip r:embed="rId5">
            <a:alphaModFix/>
          </a:blip>
          <a:srcRect b="0" l="0" r="0" t="0"/>
          <a:stretch/>
        </p:blipFill>
        <p:spPr>
          <a:xfrm>
            <a:off x="1943100" y="7056350"/>
            <a:ext cx="3477628" cy="3507875"/>
          </a:xfrm>
          <a:prstGeom prst="rect">
            <a:avLst/>
          </a:prstGeom>
          <a:noFill/>
          <a:ln>
            <a:noFill/>
          </a:ln>
        </p:spPr>
      </p:pic>
      <p:pic>
        <p:nvPicPr>
          <p:cNvPr id="273" name="Google Shape;273;p38"/>
          <p:cNvPicPr preferRelativeResize="0"/>
          <p:nvPr/>
        </p:nvPicPr>
        <p:blipFill>
          <a:blip r:embed="rId6">
            <a:alphaModFix/>
          </a:blip>
          <a:stretch>
            <a:fillRect/>
          </a:stretch>
        </p:blipFill>
        <p:spPr>
          <a:xfrm>
            <a:off x="5044400" y="6940100"/>
            <a:ext cx="1159200" cy="1159200"/>
          </a:xfrm>
          <a:prstGeom prst="rect">
            <a:avLst/>
          </a:prstGeom>
          <a:noFill/>
          <a:ln>
            <a:noFill/>
          </a:ln>
        </p:spPr>
      </p:pic>
      <p:pic>
        <p:nvPicPr>
          <p:cNvPr id="274" name="Google Shape;274;p38"/>
          <p:cNvPicPr preferRelativeResize="0"/>
          <p:nvPr/>
        </p:nvPicPr>
        <p:blipFill rotWithShape="1">
          <a:blip r:embed="rId7">
            <a:alphaModFix/>
          </a:blip>
          <a:srcRect b="0" l="0" r="0" t="0"/>
          <a:stretch/>
        </p:blipFill>
        <p:spPr>
          <a:xfrm>
            <a:off x="4756525" y="1069180"/>
            <a:ext cx="2442949" cy="616745"/>
          </a:xfrm>
          <a:prstGeom prst="rect">
            <a:avLst/>
          </a:prstGeom>
          <a:noFill/>
          <a:ln>
            <a:noFill/>
          </a:ln>
        </p:spPr>
      </p:pic>
      <p:sp>
        <p:nvSpPr>
          <p:cNvPr id="275" name="Google Shape;275;p38"/>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The program: </a:t>
            </a:r>
            <a:r>
              <a:rPr lang="fr" sz="2400">
                <a:solidFill>
                  <a:srgbClr val="153988"/>
                </a:solidFill>
                <a:latin typeface="Sora"/>
                <a:ea typeface="Sora"/>
                <a:cs typeface="Sora"/>
                <a:sym typeface="Sora"/>
              </a:rPr>
              <a:t>Green Digital Skills</a:t>
            </a:r>
            <a:endParaRPr sz="2400">
              <a:solidFill>
                <a:srgbClr val="153988"/>
              </a:solidFill>
              <a:latin typeface="Sora"/>
              <a:ea typeface="Sora"/>
              <a:cs typeface="Sora"/>
              <a:sym typeface="Sora"/>
            </a:endParaRPr>
          </a:p>
        </p:txBody>
      </p:sp>
      <p:pic>
        <p:nvPicPr>
          <p:cNvPr id="276" name="Google Shape;276;p38"/>
          <p:cNvPicPr preferRelativeResize="0"/>
          <p:nvPr/>
        </p:nvPicPr>
        <p:blipFill>
          <a:blip r:embed="rId8">
            <a:alphaModFix/>
          </a:blip>
          <a:stretch>
            <a:fillRect/>
          </a:stretch>
        </p:blipFill>
        <p:spPr>
          <a:xfrm>
            <a:off x="5877675" y="10086350"/>
            <a:ext cx="1609750" cy="509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0" name="Shape 280"/>
        <p:cNvGrpSpPr/>
        <p:nvPr/>
      </p:nvGrpSpPr>
      <p:grpSpPr>
        <a:xfrm>
          <a:off x="0" y="0"/>
          <a:ext cx="0" cy="0"/>
          <a:chOff x="0" y="0"/>
          <a:chExt cx="0" cy="0"/>
        </a:xfrm>
      </p:grpSpPr>
      <p:sp>
        <p:nvSpPr>
          <p:cNvPr id="281" name="Google Shape;281;p39"/>
          <p:cNvSpPr/>
          <p:nvPr/>
        </p:nvSpPr>
        <p:spPr>
          <a:xfrm>
            <a:off x="928925" y="3515025"/>
            <a:ext cx="6531300" cy="1585500"/>
          </a:xfrm>
          <a:prstGeom prst="rect">
            <a:avLst/>
          </a:prstGeom>
          <a:solidFill>
            <a:srgbClr val="FFE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9"/>
          <p:cNvSpPr/>
          <p:nvPr/>
        </p:nvSpPr>
        <p:spPr>
          <a:xfrm>
            <a:off x="-22675" y="5346038"/>
            <a:ext cx="6762900" cy="1701600"/>
          </a:xfrm>
          <a:prstGeom prst="rect">
            <a:avLst/>
          </a:prstGeom>
          <a:solidFill>
            <a:srgbClr val="FFE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9"/>
          <p:cNvSpPr/>
          <p:nvPr/>
        </p:nvSpPr>
        <p:spPr>
          <a:xfrm>
            <a:off x="928925" y="7455550"/>
            <a:ext cx="6531300" cy="1585500"/>
          </a:xfrm>
          <a:prstGeom prst="rect">
            <a:avLst/>
          </a:prstGeom>
          <a:solidFill>
            <a:srgbClr val="FFE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9"/>
          <p:cNvSpPr txBox="1"/>
          <p:nvPr/>
        </p:nvSpPr>
        <p:spPr>
          <a:xfrm>
            <a:off x="1152638" y="7482538"/>
            <a:ext cx="55047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200">
                <a:solidFill>
                  <a:srgbClr val="153988"/>
                </a:solidFill>
                <a:latin typeface="Sora"/>
                <a:ea typeface="Sora"/>
                <a:cs typeface="Sora"/>
                <a:sym typeface="Sora"/>
              </a:rPr>
              <a:t>   INCO Academy LinkedIn Alumni Support</a:t>
            </a:r>
            <a:endParaRPr b="1" sz="1200">
              <a:solidFill>
                <a:srgbClr val="153988"/>
              </a:solidFill>
              <a:latin typeface="Sora"/>
              <a:ea typeface="Sora"/>
              <a:cs typeface="Sora"/>
              <a:sym typeface="Sora"/>
            </a:endParaRPr>
          </a:p>
          <a:p>
            <a:pPr indent="0" lvl="0" marL="0" rtl="0" algn="just">
              <a:spcBef>
                <a:spcPts val="0"/>
              </a:spcBef>
              <a:spcAft>
                <a:spcPts val="0"/>
              </a:spcAft>
              <a:buNone/>
            </a:pPr>
            <a:r>
              <a:t/>
            </a:r>
            <a:endParaRPr b="1"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Keep up to date with industry news, events and positions</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Network with peers, supportive organisations and recruiters </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Find out about mentoring events &amp; career development sessions</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Reach your professional future goals</a:t>
            </a:r>
            <a:endParaRPr sz="1200">
              <a:solidFill>
                <a:srgbClr val="153988"/>
              </a:solidFill>
              <a:latin typeface="Sora"/>
              <a:ea typeface="Sora"/>
              <a:cs typeface="Sora"/>
              <a:sym typeface="Sora"/>
            </a:endParaRPr>
          </a:p>
        </p:txBody>
      </p:sp>
      <p:cxnSp>
        <p:nvCxnSpPr>
          <p:cNvPr id="285" name="Google Shape;285;p39"/>
          <p:cNvCxnSpPr/>
          <p:nvPr/>
        </p:nvCxnSpPr>
        <p:spPr>
          <a:xfrm>
            <a:off x="1158712" y="6827800"/>
            <a:ext cx="4500" cy="896400"/>
          </a:xfrm>
          <a:prstGeom prst="straightConnector1">
            <a:avLst/>
          </a:prstGeom>
          <a:noFill/>
          <a:ln cap="flat" cmpd="sng" w="38100">
            <a:solidFill>
              <a:srgbClr val="18284B"/>
            </a:solidFill>
            <a:prstDash val="solid"/>
            <a:round/>
            <a:headEnd len="med" w="med" type="none"/>
            <a:tailEnd len="med" w="med" type="oval"/>
          </a:ln>
        </p:spPr>
      </p:cxnSp>
      <p:sp>
        <p:nvSpPr>
          <p:cNvPr id="286" name="Google Shape;286;p39"/>
          <p:cNvSpPr txBox="1"/>
          <p:nvPr/>
        </p:nvSpPr>
        <p:spPr>
          <a:xfrm>
            <a:off x="1345250" y="7293138"/>
            <a:ext cx="34500" cy="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87" name="Google Shape;287;p39"/>
          <p:cNvSpPr txBox="1"/>
          <p:nvPr/>
        </p:nvSpPr>
        <p:spPr>
          <a:xfrm>
            <a:off x="1093625" y="5458925"/>
            <a:ext cx="5504700" cy="1662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200">
                <a:solidFill>
                  <a:srgbClr val="153988"/>
                </a:solidFill>
                <a:latin typeface="Sora"/>
                <a:ea typeface="Sora"/>
                <a:cs typeface="Sora"/>
                <a:sym typeface="Sora"/>
              </a:rPr>
              <a:t>   Greater Understanding of the local job market</a:t>
            </a:r>
            <a:endParaRPr b="1" sz="1200">
              <a:solidFill>
                <a:srgbClr val="153988"/>
              </a:solidFill>
              <a:latin typeface="Sora"/>
              <a:ea typeface="Sora"/>
              <a:cs typeface="Sora"/>
              <a:sym typeface="Sora"/>
            </a:endParaRPr>
          </a:p>
          <a:p>
            <a:pPr indent="0" lvl="0" marL="0" rtl="0" algn="just">
              <a:spcBef>
                <a:spcPts val="0"/>
              </a:spcBef>
              <a:spcAft>
                <a:spcPts val="0"/>
              </a:spcAft>
              <a:buNone/>
            </a:pPr>
            <a:r>
              <a:t/>
            </a:r>
            <a:endParaRPr b="1"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Career Mapping &amp;  Signposting support</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Recognise the value of your transferable skills &amp; overcome the Impostor Syndrome</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Embody the Power of Networking</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Job interview Preparation - focus on both technical, behavioural aptitudes and participate in mock interviews</a:t>
            </a:r>
            <a:endParaRPr sz="1200">
              <a:solidFill>
                <a:srgbClr val="153988"/>
              </a:solidFill>
              <a:latin typeface="Sora"/>
              <a:ea typeface="Sora"/>
              <a:cs typeface="Sora"/>
              <a:sym typeface="Sora"/>
            </a:endParaRPr>
          </a:p>
        </p:txBody>
      </p:sp>
      <p:cxnSp>
        <p:nvCxnSpPr>
          <p:cNvPr id="288" name="Google Shape;288;p39"/>
          <p:cNvCxnSpPr/>
          <p:nvPr/>
        </p:nvCxnSpPr>
        <p:spPr>
          <a:xfrm>
            <a:off x="1133912" y="2587797"/>
            <a:ext cx="2100" cy="1269000"/>
          </a:xfrm>
          <a:prstGeom prst="straightConnector1">
            <a:avLst/>
          </a:prstGeom>
          <a:noFill/>
          <a:ln cap="flat" cmpd="sng" w="38100">
            <a:solidFill>
              <a:srgbClr val="18284B"/>
            </a:solidFill>
            <a:prstDash val="solid"/>
            <a:round/>
            <a:headEnd len="med" w="med" type="none"/>
            <a:tailEnd len="med" w="med" type="oval"/>
          </a:ln>
        </p:spPr>
      </p:cxnSp>
      <p:sp>
        <p:nvSpPr>
          <p:cNvPr id="289" name="Google Shape;289;p39"/>
          <p:cNvSpPr txBox="1"/>
          <p:nvPr/>
        </p:nvSpPr>
        <p:spPr>
          <a:xfrm>
            <a:off x="1858625" y="1950438"/>
            <a:ext cx="4881600" cy="720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fr" sz="1200">
                <a:latin typeface="Sora"/>
                <a:ea typeface="Sora"/>
                <a:cs typeface="Sora"/>
                <a:sym typeface="Sora"/>
              </a:rPr>
              <a:t>Improve your </a:t>
            </a:r>
            <a:r>
              <a:rPr b="1" lang="fr" sz="1200">
                <a:solidFill>
                  <a:srgbClr val="153988"/>
                </a:solidFill>
                <a:latin typeface="Sora"/>
                <a:ea typeface="Sora"/>
                <a:cs typeface="Sora"/>
                <a:sym typeface="Sora"/>
              </a:rPr>
              <a:t>employability</a:t>
            </a:r>
            <a:r>
              <a:rPr lang="fr" sz="1200">
                <a:latin typeface="Sora"/>
                <a:ea typeface="Sora"/>
                <a:cs typeface="Sora"/>
                <a:sym typeface="Sora"/>
              </a:rPr>
              <a:t> with personal and professional development to land your target job.</a:t>
            </a:r>
            <a:endParaRPr sz="1200">
              <a:latin typeface="Sora"/>
              <a:ea typeface="Sora"/>
              <a:cs typeface="Sora"/>
              <a:sym typeface="Sora"/>
            </a:endParaRPr>
          </a:p>
        </p:txBody>
      </p:sp>
      <p:sp>
        <p:nvSpPr>
          <p:cNvPr id="290" name="Google Shape;290;p39"/>
          <p:cNvSpPr txBox="1"/>
          <p:nvPr/>
        </p:nvSpPr>
        <p:spPr>
          <a:xfrm>
            <a:off x="1379750" y="2750950"/>
            <a:ext cx="5674200" cy="4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153988"/>
                </a:solidFill>
                <a:latin typeface="Sora"/>
                <a:ea typeface="Sora"/>
                <a:cs typeface="Sora"/>
                <a:sym typeface="Sora"/>
              </a:rPr>
              <a:t>Gain employability skills with dedicated resources on INCO’s Professional Skills Platform &amp; access our mentoring events</a:t>
            </a:r>
            <a:endParaRPr b="1" sz="1200">
              <a:solidFill>
                <a:srgbClr val="153988"/>
              </a:solidFill>
              <a:latin typeface="Sora"/>
              <a:ea typeface="Sora"/>
              <a:cs typeface="Sora"/>
              <a:sym typeface="Sora"/>
            </a:endParaRPr>
          </a:p>
        </p:txBody>
      </p:sp>
      <p:sp>
        <p:nvSpPr>
          <p:cNvPr id="291" name="Google Shape;291;p39"/>
          <p:cNvSpPr txBox="1"/>
          <p:nvPr/>
        </p:nvSpPr>
        <p:spPr>
          <a:xfrm>
            <a:off x="1345262" y="3716675"/>
            <a:ext cx="34500" cy="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92" name="Google Shape;292;p39"/>
          <p:cNvSpPr txBox="1"/>
          <p:nvPr/>
        </p:nvSpPr>
        <p:spPr>
          <a:xfrm>
            <a:off x="1318195" y="3542875"/>
            <a:ext cx="55047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200">
                <a:solidFill>
                  <a:srgbClr val="153988"/>
                </a:solidFill>
                <a:latin typeface="Sora"/>
                <a:ea typeface="Sora"/>
                <a:cs typeface="Sora"/>
                <a:sym typeface="Sora"/>
              </a:rPr>
              <a:t>   Successfully apply for a job in the Data Analytics Sector</a:t>
            </a:r>
            <a:endParaRPr b="1" sz="1200">
              <a:solidFill>
                <a:srgbClr val="153988"/>
              </a:solidFill>
              <a:latin typeface="Sora"/>
              <a:ea typeface="Sora"/>
              <a:cs typeface="Sora"/>
              <a:sym typeface="Sora"/>
            </a:endParaRPr>
          </a:p>
          <a:p>
            <a:pPr indent="0" lvl="0" marL="0" rtl="0" algn="just">
              <a:spcBef>
                <a:spcPts val="0"/>
              </a:spcBef>
              <a:spcAft>
                <a:spcPts val="0"/>
              </a:spcAft>
              <a:buNone/>
            </a:pPr>
            <a:r>
              <a:t/>
            </a:r>
            <a:endParaRPr b="1"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Learn how to write  a winning Data Analyst relevant CV</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Develop a successful LinkedIn profile to get you noticed</a:t>
            </a:r>
            <a:endParaRPr sz="1200">
              <a:solidFill>
                <a:srgbClr val="153988"/>
              </a:solidFill>
              <a:latin typeface="Sora"/>
              <a:ea typeface="Sora"/>
              <a:cs typeface="Sora"/>
              <a:sym typeface="Sora"/>
            </a:endParaRPr>
          </a:p>
          <a:p>
            <a:pPr indent="-304800" lvl="0" marL="457200" rtl="0" algn="just">
              <a:spcBef>
                <a:spcPts val="0"/>
              </a:spcBef>
              <a:spcAft>
                <a:spcPts val="0"/>
              </a:spcAft>
              <a:buClr>
                <a:srgbClr val="153988"/>
              </a:buClr>
              <a:buSzPts val="1200"/>
              <a:buFont typeface="Sora"/>
              <a:buChar char="●"/>
            </a:pPr>
            <a:r>
              <a:rPr lang="fr" sz="1200">
                <a:solidFill>
                  <a:srgbClr val="153988"/>
                </a:solidFill>
                <a:latin typeface="Sora"/>
                <a:ea typeface="Sora"/>
                <a:cs typeface="Sora"/>
                <a:sym typeface="Sora"/>
              </a:rPr>
              <a:t>Use your Capstone project to go from Zero to Hero by demonstrating your new data skills, tools &amp; competencies to get you hired</a:t>
            </a:r>
            <a:endParaRPr sz="1200">
              <a:solidFill>
                <a:srgbClr val="153988"/>
              </a:solidFill>
              <a:latin typeface="Sora"/>
              <a:ea typeface="Sora"/>
              <a:cs typeface="Sora"/>
              <a:sym typeface="Sora"/>
            </a:endParaRPr>
          </a:p>
        </p:txBody>
      </p:sp>
      <p:sp>
        <p:nvSpPr>
          <p:cNvPr id="293" name="Google Shape;293;p39"/>
          <p:cNvSpPr txBox="1"/>
          <p:nvPr/>
        </p:nvSpPr>
        <p:spPr>
          <a:xfrm>
            <a:off x="620225" y="1377550"/>
            <a:ext cx="6120000" cy="358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fr" sz="1200">
                <a:solidFill>
                  <a:schemeClr val="dk1"/>
                </a:solidFill>
                <a:latin typeface="Sora"/>
                <a:ea typeface="Sora"/>
                <a:cs typeface="Sora"/>
                <a:sym typeface="Sora"/>
              </a:rPr>
              <a:t>Our Professional Skills Program focuses on </a:t>
            </a:r>
            <a:r>
              <a:rPr b="1" lang="fr" sz="1200">
                <a:solidFill>
                  <a:srgbClr val="153988"/>
                </a:solidFill>
                <a:latin typeface="Sora"/>
                <a:ea typeface="Sora"/>
                <a:cs typeface="Sora"/>
                <a:sym typeface="Sora"/>
              </a:rPr>
              <a:t>personal &amp; professional growth.</a:t>
            </a:r>
            <a:r>
              <a:rPr b="1" lang="fr" sz="1200">
                <a:solidFill>
                  <a:srgbClr val="5340BE"/>
                </a:solidFill>
                <a:latin typeface="Sora"/>
                <a:ea typeface="Sora"/>
                <a:cs typeface="Sora"/>
                <a:sym typeface="Sora"/>
              </a:rPr>
              <a:t> </a:t>
            </a:r>
            <a:endParaRPr b="1" sz="1200">
              <a:solidFill>
                <a:srgbClr val="5340BE"/>
              </a:solidFill>
              <a:latin typeface="Sora"/>
              <a:ea typeface="Sora"/>
              <a:cs typeface="Sora"/>
              <a:sym typeface="Sora"/>
            </a:endParaRPr>
          </a:p>
        </p:txBody>
      </p:sp>
      <p:sp>
        <p:nvSpPr>
          <p:cNvPr id="294" name="Google Shape;294;p39"/>
          <p:cNvSpPr txBox="1"/>
          <p:nvPr/>
        </p:nvSpPr>
        <p:spPr>
          <a:xfrm>
            <a:off x="1318200" y="5559225"/>
            <a:ext cx="34500" cy="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cxnSp>
        <p:nvCxnSpPr>
          <p:cNvPr id="295" name="Google Shape;295;p39"/>
          <p:cNvCxnSpPr/>
          <p:nvPr/>
        </p:nvCxnSpPr>
        <p:spPr>
          <a:xfrm>
            <a:off x="1119612" y="4715025"/>
            <a:ext cx="4500" cy="896400"/>
          </a:xfrm>
          <a:prstGeom prst="straightConnector1">
            <a:avLst/>
          </a:prstGeom>
          <a:noFill/>
          <a:ln cap="flat" cmpd="sng" w="38100">
            <a:solidFill>
              <a:srgbClr val="18284B"/>
            </a:solidFill>
            <a:prstDash val="solid"/>
            <a:round/>
            <a:headEnd len="med" w="med" type="none"/>
            <a:tailEnd len="med" w="med" type="oval"/>
          </a:ln>
        </p:spPr>
      </p:cxnSp>
      <p:pic>
        <p:nvPicPr>
          <p:cNvPr id="296" name="Google Shape;296;p39"/>
          <p:cNvPicPr preferRelativeResize="0"/>
          <p:nvPr/>
        </p:nvPicPr>
        <p:blipFill>
          <a:blip r:embed="rId3">
            <a:alphaModFix/>
          </a:blip>
          <a:stretch>
            <a:fillRect/>
          </a:stretch>
        </p:blipFill>
        <p:spPr>
          <a:xfrm>
            <a:off x="5877675" y="10086350"/>
            <a:ext cx="1609750" cy="509476"/>
          </a:xfrm>
          <a:prstGeom prst="rect">
            <a:avLst/>
          </a:prstGeom>
          <a:noFill/>
          <a:ln>
            <a:noFill/>
          </a:ln>
        </p:spPr>
      </p:pic>
      <p:sp>
        <p:nvSpPr>
          <p:cNvPr id="297" name="Google Shape;297;p39"/>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The program: </a:t>
            </a:r>
            <a:r>
              <a:rPr lang="fr" sz="2400">
                <a:solidFill>
                  <a:srgbClr val="153988"/>
                </a:solidFill>
                <a:latin typeface="Sora"/>
                <a:ea typeface="Sora"/>
                <a:cs typeface="Sora"/>
                <a:sym typeface="Sora"/>
              </a:rPr>
              <a:t>Job Readiness</a:t>
            </a:r>
            <a:endParaRPr sz="2400">
              <a:solidFill>
                <a:srgbClr val="153988"/>
              </a:solidFill>
              <a:latin typeface="Sora"/>
              <a:ea typeface="Sora"/>
              <a:cs typeface="Sora"/>
              <a:sym typeface="Sora"/>
            </a:endParaRPr>
          </a:p>
        </p:txBody>
      </p:sp>
      <p:sp>
        <p:nvSpPr>
          <p:cNvPr id="298" name="Google Shape;298;p39"/>
          <p:cNvSpPr/>
          <p:nvPr/>
        </p:nvSpPr>
        <p:spPr>
          <a:xfrm rot="2654769">
            <a:off x="883127" y="2329243"/>
            <a:ext cx="354715" cy="158904"/>
          </a:xfrm>
          <a:prstGeom prst="rect">
            <a:avLst/>
          </a:prstGeom>
          <a:solidFill>
            <a:srgbClr val="F8E26B"/>
          </a:solidFill>
          <a:ln cap="flat" cmpd="sng" w="9525">
            <a:solidFill>
              <a:srgbClr val="F9E5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9"/>
          <p:cNvSpPr/>
          <p:nvPr/>
        </p:nvSpPr>
        <p:spPr>
          <a:xfrm rot="8156503">
            <a:off x="1061647" y="2163892"/>
            <a:ext cx="632451" cy="158904"/>
          </a:xfrm>
          <a:prstGeom prst="rect">
            <a:avLst/>
          </a:prstGeom>
          <a:solidFill>
            <a:srgbClr val="F8E26B"/>
          </a:solidFill>
          <a:ln cap="flat" cmpd="sng" w="9525">
            <a:solidFill>
              <a:srgbClr val="F9E5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9"/>
          <p:cNvSpPr txBox="1"/>
          <p:nvPr/>
        </p:nvSpPr>
        <p:spPr>
          <a:xfrm>
            <a:off x="928925" y="9434900"/>
            <a:ext cx="1860900" cy="896400"/>
          </a:xfrm>
          <a:prstGeom prst="rect">
            <a:avLst/>
          </a:prstGeom>
          <a:solidFill>
            <a:srgbClr val="15398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200">
                <a:solidFill>
                  <a:srgbClr val="F8E26B"/>
                </a:solidFill>
                <a:latin typeface="Montserrat"/>
                <a:ea typeface="Montserrat"/>
                <a:cs typeface="Montserrat"/>
                <a:sym typeface="Montserrat"/>
              </a:rPr>
              <a:t>85-90% </a:t>
            </a:r>
            <a:r>
              <a:rPr lang="fr" sz="1200">
                <a:solidFill>
                  <a:srgbClr val="F8E26B"/>
                </a:solidFill>
                <a:latin typeface="Montserrat"/>
                <a:ea typeface="Montserrat"/>
                <a:cs typeface="Montserrat"/>
                <a:sym typeface="Montserrat"/>
              </a:rPr>
              <a:t>of recruiters use LinkedIn to search for candidates</a:t>
            </a:r>
            <a:endParaRPr sz="1200">
              <a:solidFill>
                <a:srgbClr val="F8E26B"/>
              </a:solidFill>
              <a:highlight>
                <a:srgbClr val="153989"/>
              </a:highlight>
              <a:latin typeface="Montserrat"/>
              <a:ea typeface="Montserrat"/>
              <a:cs typeface="Montserrat"/>
              <a:sym typeface="Montserrat"/>
            </a:endParaRPr>
          </a:p>
        </p:txBody>
      </p:sp>
      <p:sp>
        <p:nvSpPr>
          <p:cNvPr id="301" name="Google Shape;301;p39"/>
          <p:cNvSpPr txBox="1"/>
          <p:nvPr/>
        </p:nvSpPr>
        <p:spPr>
          <a:xfrm>
            <a:off x="3453625" y="9452900"/>
            <a:ext cx="1860900" cy="860400"/>
          </a:xfrm>
          <a:prstGeom prst="rect">
            <a:avLst/>
          </a:prstGeom>
          <a:solidFill>
            <a:srgbClr val="1539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F8E26B"/>
                </a:solidFill>
                <a:latin typeface="Montserrat"/>
                <a:ea typeface="Montserrat"/>
                <a:cs typeface="Montserrat"/>
                <a:sym typeface="Montserrat"/>
              </a:rPr>
              <a:t>96% </a:t>
            </a:r>
            <a:r>
              <a:rPr lang="fr" sz="1200">
                <a:solidFill>
                  <a:srgbClr val="F8E26B"/>
                </a:solidFill>
                <a:latin typeface="Montserrat"/>
                <a:ea typeface="Montserrat"/>
                <a:cs typeface="Montserrat"/>
                <a:sym typeface="Montserrat"/>
              </a:rPr>
              <a:t>of recruiters use LinkedIn in their hiring processes</a:t>
            </a:r>
            <a:endParaRPr sz="1200">
              <a:solidFill>
                <a:srgbClr val="F8E26B"/>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5" name="Shape 305"/>
        <p:cNvGrpSpPr/>
        <p:nvPr/>
      </p:nvGrpSpPr>
      <p:grpSpPr>
        <a:xfrm>
          <a:off x="0" y="0"/>
          <a:ext cx="0" cy="0"/>
          <a:chOff x="0" y="0"/>
          <a:chExt cx="0" cy="0"/>
        </a:xfrm>
      </p:grpSpPr>
      <p:sp>
        <p:nvSpPr>
          <p:cNvPr id="306" name="Google Shape;306;p40"/>
          <p:cNvSpPr/>
          <p:nvPr/>
        </p:nvSpPr>
        <p:spPr>
          <a:xfrm>
            <a:off x="452550" y="7894800"/>
            <a:ext cx="7056000" cy="252000"/>
          </a:xfrm>
          <a:prstGeom prst="rightArrow">
            <a:avLst>
              <a:gd fmla="val 50000" name="adj1"/>
              <a:gd fmla="val 50000" name="adj2"/>
            </a:avLst>
          </a:prstGeom>
          <a:solidFill>
            <a:srgbClr val="FFE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7" name="Google Shape;307;p40"/>
          <p:cNvPicPr preferRelativeResize="0"/>
          <p:nvPr/>
        </p:nvPicPr>
        <p:blipFill rotWithShape="1">
          <a:blip r:embed="rId3">
            <a:alphaModFix/>
          </a:blip>
          <a:srcRect b="0" l="0" r="0" t="0"/>
          <a:stretch/>
        </p:blipFill>
        <p:spPr>
          <a:xfrm>
            <a:off x="1072946" y="7608310"/>
            <a:ext cx="825059" cy="825000"/>
          </a:xfrm>
          <a:prstGeom prst="rect">
            <a:avLst/>
          </a:prstGeom>
          <a:noFill/>
          <a:ln>
            <a:noFill/>
          </a:ln>
        </p:spPr>
      </p:pic>
      <p:pic>
        <p:nvPicPr>
          <p:cNvPr id="308" name="Google Shape;308;p40"/>
          <p:cNvPicPr preferRelativeResize="0"/>
          <p:nvPr/>
        </p:nvPicPr>
        <p:blipFill rotWithShape="1">
          <a:blip r:embed="rId4">
            <a:alphaModFix/>
          </a:blip>
          <a:srcRect b="0" l="0" r="0" t="0"/>
          <a:stretch/>
        </p:blipFill>
        <p:spPr>
          <a:xfrm>
            <a:off x="4326522" y="7608301"/>
            <a:ext cx="825050" cy="824992"/>
          </a:xfrm>
          <a:prstGeom prst="rect">
            <a:avLst/>
          </a:prstGeom>
          <a:noFill/>
          <a:ln>
            <a:noFill/>
          </a:ln>
        </p:spPr>
      </p:pic>
      <p:pic>
        <p:nvPicPr>
          <p:cNvPr id="309" name="Google Shape;309;p40"/>
          <p:cNvPicPr preferRelativeResize="0"/>
          <p:nvPr/>
        </p:nvPicPr>
        <p:blipFill rotWithShape="1">
          <a:blip r:embed="rId5">
            <a:alphaModFix/>
          </a:blip>
          <a:srcRect b="0" l="0" r="0" t="0"/>
          <a:stretch/>
        </p:blipFill>
        <p:spPr>
          <a:xfrm>
            <a:off x="2581512" y="7608241"/>
            <a:ext cx="825050" cy="825114"/>
          </a:xfrm>
          <a:prstGeom prst="rect">
            <a:avLst/>
          </a:prstGeom>
          <a:noFill/>
          <a:ln>
            <a:noFill/>
          </a:ln>
        </p:spPr>
      </p:pic>
      <p:pic>
        <p:nvPicPr>
          <p:cNvPr id="310" name="Google Shape;310;p40"/>
          <p:cNvPicPr preferRelativeResize="0"/>
          <p:nvPr/>
        </p:nvPicPr>
        <p:blipFill>
          <a:blip r:embed="rId6">
            <a:alphaModFix/>
          </a:blip>
          <a:stretch>
            <a:fillRect/>
          </a:stretch>
        </p:blipFill>
        <p:spPr>
          <a:xfrm>
            <a:off x="5856845" y="7550535"/>
            <a:ext cx="824401" cy="824401"/>
          </a:xfrm>
          <a:prstGeom prst="rect">
            <a:avLst/>
          </a:prstGeom>
          <a:noFill/>
          <a:ln>
            <a:noFill/>
          </a:ln>
        </p:spPr>
      </p:pic>
      <p:sp>
        <p:nvSpPr>
          <p:cNvPr id="311" name="Google Shape;311;p40"/>
          <p:cNvSpPr txBox="1"/>
          <p:nvPr/>
        </p:nvSpPr>
        <p:spPr>
          <a:xfrm>
            <a:off x="360000" y="2998250"/>
            <a:ext cx="6768000" cy="406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200">
                <a:solidFill>
                  <a:srgbClr val="153989"/>
                </a:solidFill>
                <a:highlight>
                  <a:srgbClr val="FFEA6E"/>
                </a:highlight>
                <a:latin typeface="Sora"/>
                <a:ea typeface="Sora"/>
                <a:cs typeface="Sora"/>
                <a:sym typeface="Sora"/>
              </a:rPr>
              <a:t>PREREQUISITES</a:t>
            </a:r>
            <a:endParaRPr b="1" sz="1200">
              <a:solidFill>
                <a:srgbClr val="153989"/>
              </a:solidFill>
              <a:highlight>
                <a:srgbClr val="FFEA6E"/>
              </a:highlight>
              <a:latin typeface="Sora"/>
              <a:ea typeface="Sora"/>
              <a:cs typeface="Sora"/>
              <a:sym typeface="Sora"/>
            </a:endParaRPr>
          </a:p>
          <a:p>
            <a:pPr indent="-304800" lvl="0" marL="457200" rtl="0" algn="just">
              <a:spcBef>
                <a:spcPts val="1000"/>
              </a:spcBef>
              <a:spcAft>
                <a:spcPts val="0"/>
              </a:spcAft>
              <a:buClr>
                <a:schemeClr val="dk1"/>
              </a:buClr>
              <a:buSzPts val="1200"/>
              <a:buFont typeface="Sora"/>
              <a:buChar char="●"/>
            </a:pPr>
            <a:r>
              <a:rPr lang="fr" sz="1200">
                <a:solidFill>
                  <a:schemeClr val="dk1"/>
                </a:solidFill>
                <a:latin typeface="Sora"/>
                <a:ea typeface="Sora"/>
                <a:cs typeface="Sora"/>
                <a:sym typeface="Sora"/>
              </a:rPr>
              <a:t>You don’t need to have a previous degree.</a:t>
            </a:r>
            <a:endParaRPr sz="1200">
              <a:solidFill>
                <a:schemeClr val="dk1"/>
              </a:solidFill>
              <a:latin typeface="Sora"/>
              <a:ea typeface="Sora"/>
              <a:cs typeface="Sora"/>
              <a:sym typeface="Sora"/>
            </a:endParaRPr>
          </a:p>
          <a:p>
            <a:pPr indent="-304800" lvl="0" marL="457200" rtl="0" algn="just">
              <a:spcBef>
                <a:spcPts val="1000"/>
              </a:spcBef>
              <a:spcAft>
                <a:spcPts val="0"/>
              </a:spcAft>
              <a:buClr>
                <a:schemeClr val="dk1"/>
              </a:buClr>
              <a:buSzPts val="1200"/>
              <a:buFont typeface="Sora"/>
              <a:buChar char="●"/>
            </a:pPr>
            <a:r>
              <a:rPr lang="fr" sz="1200">
                <a:solidFill>
                  <a:schemeClr val="dk1"/>
                </a:solidFill>
                <a:latin typeface="Sora"/>
                <a:ea typeface="Sora"/>
                <a:cs typeface="Sora"/>
                <a:sym typeface="Sora"/>
              </a:rPr>
              <a:t>You don’t need to have previous experience in DA or Tech knowledge.</a:t>
            </a:r>
            <a:endParaRPr sz="1200">
              <a:solidFill>
                <a:schemeClr val="dk1"/>
              </a:solidFill>
              <a:latin typeface="Sora"/>
              <a:ea typeface="Sora"/>
              <a:cs typeface="Sora"/>
              <a:sym typeface="Sora"/>
            </a:endParaRPr>
          </a:p>
          <a:p>
            <a:pPr indent="-304800" lvl="0" marL="457200" rtl="0" algn="just">
              <a:spcBef>
                <a:spcPts val="1000"/>
              </a:spcBef>
              <a:spcAft>
                <a:spcPts val="0"/>
              </a:spcAft>
              <a:buClr>
                <a:schemeClr val="dk1"/>
              </a:buClr>
              <a:buSzPts val="1200"/>
              <a:buFont typeface="Montserrat"/>
              <a:buChar char="●"/>
            </a:pPr>
            <a:r>
              <a:rPr lang="fr" sz="1200">
                <a:solidFill>
                  <a:schemeClr val="dk1"/>
                </a:solidFill>
                <a:latin typeface="Sora"/>
                <a:ea typeface="Sora"/>
                <a:cs typeface="Sora"/>
                <a:sym typeface="Sora"/>
              </a:rPr>
              <a:t>You have to demonstrate a </a:t>
            </a:r>
            <a:r>
              <a:rPr lang="fr" sz="1200">
                <a:solidFill>
                  <a:srgbClr val="153988"/>
                </a:solidFill>
                <a:latin typeface="Sora ExtraBold"/>
                <a:ea typeface="Sora ExtraBold"/>
                <a:cs typeface="Sora ExtraBold"/>
                <a:sym typeface="Sora ExtraBold"/>
              </a:rPr>
              <a:t>strong motivation</a:t>
            </a:r>
            <a:r>
              <a:rPr lang="fr" sz="1200">
                <a:solidFill>
                  <a:srgbClr val="5340BE"/>
                </a:solidFill>
                <a:latin typeface="Sora"/>
                <a:ea typeface="Sora"/>
                <a:cs typeface="Sora"/>
                <a:sym typeface="Sora"/>
              </a:rPr>
              <a:t>.</a:t>
            </a:r>
            <a:r>
              <a:rPr lang="fr" sz="1200">
                <a:solidFill>
                  <a:schemeClr val="dk1"/>
                </a:solidFill>
                <a:latin typeface="Sora"/>
                <a:ea typeface="Sora"/>
                <a:cs typeface="Sora"/>
                <a:sym typeface="Sora"/>
              </a:rPr>
              <a:t> It is an intensive program, content-rich, which will require for you to be an</a:t>
            </a:r>
            <a:r>
              <a:rPr b="1" lang="fr" sz="1200">
                <a:solidFill>
                  <a:schemeClr val="dk1"/>
                </a:solidFill>
                <a:latin typeface="Sora"/>
                <a:ea typeface="Sora"/>
                <a:cs typeface="Sora"/>
                <a:sym typeface="Sora"/>
              </a:rPr>
              <a:t> </a:t>
            </a:r>
            <a:r>
              <a:rPr lang="fr" sz="1200">
                <a:solidFill>
                  <a:srgbClr val="153988"/>
                </a:solidFill>
                <a:latin typeface="Sora ExtraBold"/>
                <a:ea typeface="Sora ExtraBold"/>
                <a:cs typeface="Sora ExtraBold"/>
                <a:sym typeface="Sora ExtraBold"/>
              </a:rPr>
              <a:t>actor of your success</a:t>
            </a:r>
            <a:r>
              <a:rPr lang="fr" sz="1200">
                <a:solidFill>
                  <a:srgbClr val="153988"/>
                </a:solidFill>
                <a:latin typeface="Sora"/>
                <a:ea typeface="Sora"/>
                <a:cs typeface="Sora"/>
                <a:sym typeface="Sora"/>
              </a:rPr>
              <a:t>.</a:t>
            </a:r>
            <a:endParaRPr sz="1200">
              <a:solidFill>
                <a:srgbClr val="153988"/>
              </a:solidFill>
              <a:latin typeface="Sora"/>
              <a:ea typeface="Sora"/>
              <a:cs typeface="Sora"/>
              <a:sym typeface="Sora"/>
            </a:endParaRPr>
          </a:p>
          <a:p>
            <a:pPr indent="0" lvl="0" marL="0" rtl="0" algn="just">
              <a:spcBef>
                <a:spcPts val="0"/>
              </a:spcBef>
              <a:spcAft>
                <a:spcPts val="0"/>
              </a:spcAft>
              <a:buNone/>
            </a:pPr>
            <a:r>
              <a:t/>
            </a:r>
            <a:endParaRPr b="1" sz="1200">
              <a:solidFill>
                <a:schemeClr val="dk1"/>
              </a:solidFill>
              <a:latin typeface="Sora"/>
              <a:ea typeface="Sora"/>
              <a:cs typeface="Sora"/>
              <a:sym typeface="Sora"/>
            </a:endParaRPr>
          </a:p>
          <a:p>
            <a:pPr indent="0" lvl="0" marL="0" rtl="0" algn="just">
              <a:spcBef>
                <a:spcPts val="0"/>
              </a:spcBef>
              <a:spcAft>
                <a:spcPts val="0"/>
              </a:spcAft>
              <a:buClr>
                <a:schemeClr val="dk1"/>
              </a:buClr>
              <a:buSzPts val="1100"/>
              <a:buFont typeface="Arial"/>
              <a:buNone/>
            </a:pPr>
            <a:r>
              <a:rPr b="1" lang="fr" sz="1200">
                <a:solidFill>
                  <a:srgbClr val="153989"/>
                </a:solidFill>
                <a:highlight>
                  <a:srgbClr val="FFEA6E"/>
                </a:highlight>
                <a:latin typeface="Sora"/>
                <a:ea typeface="Sora"/>
                <a:cs typeface="Sora"/>
                <a:sym typeface="Sora"/>
              </a:rPr>
              <a:t>LANGUAGE</a:t>
            </a:r>
            <a:endParaRPr b="1" sz="1200">
              <a:solidFill>
                <a:srgbClr val="153989"/>
              </a:solidFill>
              <a:highlight>
                <a:srgbClr val="FFEA6E"/>
              </a:highlight>
              <a:latin typeface="Sora"/>
              <a:ea typeface="Sora"/>
              <a:cs typeface="Sora"/>
              <a:sym typeface="Sora"/>
            </a:endParaRPr>
          </a:p>
          <a:p>
            <a:pPr indent="-304800" lvl="0" marL="457200" rtl="0" algn="just">
              <a:lnSpc>
                <a:spcPct val="115000"/>
              </a:lnSpc>
              <a:spcBef>
                <a:spcPts val="1000"/>
              </a:spcBef>
              <a:spcAft>
                <a:spcPts val="0"/>
              </a:spcAft>
              <a:buClr>
                <a:schemeClr val="dk1"/>
              </a:buClr>
              <a:buSzPts val="1200"/>
              <a:buFont typeface="Montserrat"/>
              <a:buChar char="●"/>
            </a:pPr>
            <a:r>
              <a:rPr lang="fr" sz="1200">
                <a:solidFill>
                  <a:schemeClr val="dk1"/>
                </a:solidFill>
                <a:latin typeface="Sora"/>
                <a:ea typeface="Sora"/>
                <a:cs typeface="Sora"/>
                <a:sym typeface="Sora"/>
              </a:rPr>
              <a:t>You have to understand and speak </a:t>
            </a:r>
            <a:r>
              <a:rPr lang="fr" sz="1200">
                <a:solidFill>
                  <a:srgbClr val="153988"/>
                </a:solidFill>
                <a:latin typeface="Sora ExtraBold"/>
                <a:ea typeface="Sora ExtraBold"/>
                <a:cs typeface="Sora ExtraBold"/>
                <a:sym typeface="Sora ExtraBold"/>
              </a:rPr>
              <a:t>English</a:t>
            </a:r>
            <a:r>
              <a:rPr lang="fr" sz="1200">
                <a:solidFill>
                  <a:srgbClr val="5340BE"/>
                </a:solidFill>
                <a:latin typeface="Sora ExtraBold"/>
                <a:ea typeface="Sora ExtraBold"/>
                <a:cs typeface="Sora ExtraBold"/>
                <a:sym typeface="Sora ExtraBold"/>
              </a:rPr>
              <a:t> </a:t>
            </a:r>
            <a:r>
              <a:rPr lang="fr" sz="1200">
                <a:solidFill>
                  <a:schemeClr val="dk1"/>
                </a:solidFill>
                <a:latin typeface="Sora"/>
                <a:ea typeface="Sora"/>
                <a:cs typeface="Sora"/>
                <a:sym typeface="Sora"/>
              </a:rPr>
              <a:t>in a way that allows you to follow the program (B1 is the minimum level recommended). Our training team can support you but you need to be autonomous with the program content most of the time.</a:t>
            </a:r>
            <a:endParaRPr sz="1200">
              <a:solidFill>
                <a:schemeClr val="dk1"/>
              </a:solidFill>
              <a:latin typeface="Sora"/>
              <a:ea typeface="Sora"/>
              <a:cs typeface="Sora"/>
              <a:sym typeface="Sora"/>
            </a:endParaRPr>
          </a:p>
          <a:p>
            <a:pPr indent="0" lvl="0" marL="457200" rtl="0" algn="just">
              <a:spcBef>
                <a:spcPts val="0"/>
              </a:spcBef>
              <a:spcAft>
                <a:spcPts val="0"/>
              </a:spcAft>
              <a:buNone/>
            </a:pPr>
            <a:r>
              <a:t/>
            </a:r>
            <a:endParaRPr b="1" sz="1200">
              <a:solidFill>
                <a:schemeClr val="dk1"/>
              </a:solidFill>
              <a:latin typeface="Sora"/>
              <a:ea typeface="Sora"/>
              <a:cs typeface="Sora"/>
              <a:sym typeface="Sora"/>
            </a:endParaRPr>
          </a:p>
          <a:p>
            <a:pPr indent="0" lvl="0" marL="0" rtl="0" algn="just">
              <a:spcBef>
                <a:spcPts val="0"/>
              </a:spcBef>
              <a:spcAft>
                <a:spcPts val="0"/>
              </a:spcAft>
              <a:buNone/>
            </a:pPr>
            <a:r>
              <a:rPr b="1" lang="fr" sz="1200">
                <a:solidFill>
                  <a:srgbClr val="153989"/>
                </a:solidFill>
                <a:highlight>
                  <a:srgbClr val="FFEA6E"/>
                </a:highlight>
                <a:latin typeface="Sora"/>
                <a:ea typeface="Sora"/>
                <a:cs typeface="Sora"/>
                <a:sym typeface="Sora"/>
              </a:rPr>
              <a:t>EQUIPMENT</a:t>
            </a:r>
            <a:endParaRPr b="1" sz="1200">
              <a:solidFill>
                <a:srgbClr val="153989"/>
              </a:solidFill>
              <a:highlight>
                <a:srgbClr val="FFEA6E"/>
              </a:highlight>
              <a:latin typeface="Sora"/>
              <a:ea typeface="Sora"/>
              <a:cs typeface="Sora"/>
              <a:sym typeface="Sora"/>
            </a:endParaRPr>
          </a:p>
          <a:p>
            <a:pPr indent="0" lvl="0" marL="0" rtl="0" algn="just">
              <a:spcBef>
                <a:spcPts val="0"/>
              </a:spcBef>
              <a:spcAft>
                <a:spcPts val="0"/>
              </a:spcAft>
              <a:buNone/>
            </a:pPr>
            <a:r>
              <a:t/>
            </a:r>
            <a:endParaRPr b="1" sz="1200">
              <a:solidFill>
                <a:schemeClr val="dk1"/>
              </a:solidFill>
              <a:latin typeface="Sora"/>
              <a:ea typeface="Sora"/>
              <a:cs typeface="Sora"/>
              <a:sym typeface="Sora"/>
            </a:endParaRPr>
          </a:p>
          <a:p>
            <a:pPr indent="-304800" lvl="0" marL="457200" rtl="0" algn="just">
              <a:lnSpc>
                <a:spcPct val="115000"/>
              </a:lnSpc>
              <a:spcBef>
                <a:spcPts val="0"/>
              </a:spcBef>
              <a:spcAft>
                <a:spcPts val="0"/>
              </a:spcAft>
              <a:buClr>
                <a:schemeClr val="dk1"/>
              </a:buClr>
              <a:buSzPts val="1200"/>
              <a:buFont typeface="Montserrat"/>
              <a:buChar char="●"/>
            </a:pPr>
            <a:r>
              <a:rPr lang="fr" sz="1200">
                <a:solidFill>
                  <a:schemeClr val="dk1"/>
                </a:solidFill>
                <a:latin typeface="Sora"/>
                <a:ea typeface="Sora"/>
                <a:cs typeface="Sora"/>
                <a:sym typeface="Sora"/>
              </a:rPr>
              <a:t>You have to have access to a </a:t>
            </a:r>
            <a:r>
              <a:rPr lang="fr" sz="1200">
                <a:solidFill>
                  <a:srgbClr val="153988"/>
                </a:solidFill>
                <a:latin typeface="Sora ExtraBold"/>
                <a:ea typeface="Sora ExtraBold"/>
                <a:cs typeface="Sora ExtraBold"/>
                <a:sym typeface="Sora ExtraBold"/>
              </a:rPr>
              <a:t>computer</a:t>
            </a:r>
            <a:r>
              <a:rPr lang="fr" sz="1200">
                <a:solidFill>
                  <a:srgbClr val="153988"/>
                </a:solidFill>
                <a:latin typeface="Sora ExtraBold"/>
                <a:ea typeface="Sora ExtraBold"/>
                <a:cs typeface="Sora ExtraBold"/>
                <a:sym typeface="Sora ExtraBold"/>
              </a:rPr>
              <a:t> or a tablet</a:t>
            </a:r>
            <a:r>
              <a:rPr b="1" lang="fr" sz="1200">
                <a:solidFill>
                  <a:srgbClr val="153988"/>
                </a:solidFill>
                <a:latin typeface="Sora"/>
                <a:ea typeface="Sora"/>
                <a:cs typeface="Sora"/>
                <a:sym typeface="Sora"/>
              </a:rPr>
              <a:t> </a:t>
            </a:r>
            <a:r>
              <a:rPr lang="fr" sz="1200">
                <a:solidFill>
                  <a:srgbClr val="153988"/>
                </a:solidFill>
                <a:latin typeface="Sora"/>
                <a:ea typeface="Sora"/>
                <a:cs typeface="Sora"/>
                <a:sym typeface="Sora"/>
              </a:rPr>
              <a:t>(</a:t>
            </a:r>
            <a:r>
              <a:rPr lang="fr" sz="1200">
                <a:solidFill>
                  <a:schemeClr val="dk1"/>
                </a:solidFill>
                <a:latin typeface="Sora"/>
                <a:ea typeface="Sora"/>
                <a:cs typeface="Sora"/>
                <a:sym typeface="Sora"/>
              </a:rPr>
              <a:t>ideally a personal computer) and an </a:t>
            </a:r>
            <a:r>
              <a:rPr lang="fr" sz="1200">
                <a:solidFill>
                  <a:srgbClr val="153988"/>
                </a:solidFill>
                <a:latin typeface="Sora ExtraBold"/>
                <a:ea typeface="Sora ExtraBold"/>
                <a:cs typeface="Sora ExtraBold"/>
                <a:sym typeface="Sora ExtraBold"/>
              </a:rPr>
              <a:t>Internet</a:t>
            </a:r>
            <a:r>
              <a:rPr b="1" lang="fr" sz="1200">
                <a:solidFill>
                  <a:schemeClr val="dk1"/>
                </a:solidFill>
                <a:latin typeface="Sora"/>
                <a:ea typeface="Sora"/>
                <a:cs typeface="Sora"/>
                <a:sym typeface="Sora"/>
              </a:rPr>
              <a:t> </a:t>
            </a:r>
            <a:r>
              <a:rPr lang="fr" sz="1200">
                <a:solidFill>
                  <a:schemeClr val="dk1"/>
                </a:solidFill>
                <a:latin typeface="Sora"/>
                <a:ea typeface="Sora"/>
                <a:cs typeface="Sora"/>
                <a:sym typeface="Sora"/>
              </a:rPr>
              <a:t>connection. If you don’t, please contact us to see if we can arrange an alternative solution.</a:t>
            </a:r>
            <a:endParaRPr sz="1200">
              <a:latin typeface="Sora"/>
              <a:ea typeface="Sora"/>
              <a:cs typeface="Sora"/>
              <a:sym typeface="Sora"/>
            </a:endParaRPr>
          </a:p>
        </p:txBody>
      </p:sp>
      <p:sp>
        <p:nvSpPr>
          <p:cNvPr id="312" name="Google Shape;312;p40"/>
          <p:cNvSpPr txBox="1"/>
          <p:nvPr/>
        </p:nvSpPr>
        <p:spPr>
          <a:xfrm>
            <a:off x="837475" y="8788450"/>
            <a:ext cx="1296000" cy="72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400"/>
              </a:spcBef>
              <a:spcAft>
                <a:spcPts val="0"/>
              </a:spcAft>
              <a:buClr>
                <a:schemeClr val="dk1"/>
              </a:buClr>
              <a:buSzPts val="1200"/>
              <a:buFont typeface="Arial"/>
              <a:buNone/>
            </a:pPr>
            <a:r>
              <a:rPr b="1" lang="fr" sz="1200">
                <a:solidFill>
                  <a:srgbClr val="153989"/>
                </a:solidFill>
                <a:latin typeface="Sora"/>
                <a:ea typeface="Sora"/>
                <a:cs typeface="Sora"/>
                <a:sym typeface="Sora"/>
              </a:rPr>
              <a:t>Fill an A</a:t>
            </a:r>
            <a:r>
              <a:rPr b="1" lang="fr" sz="1200">
                <a:solidFill>
                  <a:srgbClr val="153989"/>
                </a:solidFill>
                <a:latin typeface="Sora"/>
                <a:ea typeface="Sora"/>
                <a:cs typeface="Sora"/>
                <a:sym typeface="Sora"/>
              </a:rPr>
              <a:t>pplication</a:t>
            </a:r>
            <a:r>
              <a:rPr b="1" lang="fr" sz="1200">
                <a:solidFill>
                  <a:srgbClr val="153989"/>
                </a:solidFill>
                <a:latin typeface="Sora"/>
                <a:ea typeface="Sora"/>
                <a:cs typeface="Sora"/>
                <a:sym typeface="Sora"/>
              </a:rPr>
              <a:t> form </a:t>
            </a:r>
            <a:endParaRPr b="1">
              <a:solidFill>
                <a:srgbClr val="153989"/>
              </a:solidFill>
              <a:latin typeface="Sora"/>
              <a:ea typeface="Sora"/>
              <a:cs typeface="Sora"/>
              <a:sym typeface="Sora"/>
            </a:endParaRPr>
          </a:p>
        </p:txBody>
      </p:sp>
      <p:sp>
        <p:nvSpPr>
          <p:cNvPr id="313" name="Google Shape;313;p40"/>
          <p:cNvSpPr txBox="1"/>
          <p:nvPr/>
        </p:nvSpPr>
        <p:spPr>
          <a:xfrm>
            <a:off x="4091056" y="8916825"/>
            <a:ext cx="1296000" cy="72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400"/>
              </a:spcBef>
              <a:spcAft>
                <a:spcPts val="0"/>
              </a:spcAft>
              <a:buClr>
                <a:schemeClr val="dk1"/>
              </a:buClr>
              <a:buSzPts val="1200"/>
              <a:buFont typeface="Arial"/>
              <a:buNone/>
            </a:pPr>
            <a:r>
              <a:rPr b="1" lang="fr" sz="1200">
                <a:solidFill>
                  <a:srgbClr val="153989"/>
                </a:solidFill>
                <a:latin typeface="Sora"/>
                <a:ea typeface="Sora"/>
                <a:cs typeface="Sora"/>
                <a:sym typeface="Sora"/>
              </a:rPr>
              <a:t>Attend an Information session</a:t>
            </a:r>
            <a:endParaRPr b="1">
              <a:solidFill>
                <a:srgbClr val="153989"/>
              </a:solidFill>
              <a:latin typeface="Sora"/>
              <a:ea typeface="Sora"/>
              <a:cs typeface="Sora"/>
              <a:sym typeface="Sora"/>
            </a:endParaRPr>
          </a:p>
        </p:txBody>
      </p:sp>
      <p:sp>
        <p:nvSpPr>
          <p:cNvPr id="314" name="Google Shape;314;p40"/>
          <p:cNvSpPr txBox="1"/>
          <p:nvPr/>
        </p:nvSpPr>
        <p:spPr>
          <a:xfrm>
            <a:off x="5324503" y="8914350"/>
            <a:ext cx="1889100" cy="720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400"/>
              </a:spcBef>
              <a:spcAft>
                <a:spcPts val="0"/>
              </a:spcAft>
              <a:buClr>
                <a:schemeClr val="dk1"/>
              </a:buClr>
              <a:buSzPts val="1200"/>
              <a:buFont typeface="Arial"/>
              <a:buNone/>
            </a:pPr>
            <a:r>
              <a:t/>
            </a:r>
            <a:endParaRPr b="1" sz="1200">
              <a:solidFill>
                <a:srgbClr val="153989"/>
              </a:solidFill>
              <a:latin typeface="Sora"/>
              <a:ea typeface="Sora"/>
              <a:cs typeface="Sora"/>
              <a:sym typeface="Sora"/>
            </a:endParaRPr>
          </a:p>
          <a:p>
            <a:pPr indent="0" lvl="0" marL="0" rtl="0" algn="ctr">
              <a:lnSpc>
                <a:spcPct val="115000"/>
              </a:lnSpc>
              <a:spcBef>
                <a:spcPts val="400"/>
              </a:spcBef>
              <a:spcAft>
                <a:spcPts val="0"/>
              </a:spcAft>
              <a:buClr>
                <a:schemeClr val="dk1"/>
              </a:buClr>
              <a:buSzPts val="1200"/>
              <a:buFont typeface="Arial"/>
              <a:buNone/>
            </a:pPr>
            <a:r>
              <a:rPr b="1" lang="fr" sz="1200">
                <a:solidFill>
                  <a:srgbClr val="153989"/>
                </a:solidFill>
                <a:latin typeface="Sora"/>
                <a:ea typeface="Sora"/>
                <a:cs typeface="Sora"/>
                <a:sym typeface="Sora"/>
              </a:rPr>
              <a:t>Admission &amp; Coursera registration</a:t>
            </a:r>
            <a:endParaRPr b="1">
              <a:solidFill>
                <a:srgbClr val="153989"/>
              </a:solidFill>
              <a:latin typeface="Sora"/>
              <a:ea typeface="Sora"/>
              <a:cs typeface="Sora"/>
              <a:sym typeface="Sora"/>
            </a:endParaRPr>
          </a:p>
        </p:txBody>
      </p:sp>
      <p:pic>
        <p:nvPicPr>
          <p:cNvPr id="315" name="Google Shape;315;p40"/>
          <p:cNvPicPr preferRelativeResize="0"/>
          <p:nvPr/>
        </p:nvPicPr>
        <p:blipFill>
          <a:blip r:embed="rId7">
            <a:alphaModFix/>
          </a:blip>
          <a:stretch>
            <a:fillRect/>
          </a:stretch>
        </p:blipFill>
        <p:spPr>
          <a:xfrm>
            <a:off x="6041469" y="8287625"/>
            <a:ext cx="360000" cy="360000"/>
          </a:xfrm>
          <a:prstGeom prst="rect">
            <a:avLst/>
          </a:prstGeom>
          <a:noFill/>
          <a:ln>
            <a:noFill/>
          </a:ln>
        </p:spPr>
      </p:pic>
      <p:pic>
        <p:nvPicPr>
          <p:cNvPr id="316" name="Google Shape;316;p40"/>
          <p:cNvPicPr preferRelativeResize="0"/>
          <p:nvPr/>
        </p:nvPicPr>
        <p:blipFill>
          <a:blip r:embed="rId8">
            <a:alphaModFix/>
          </a:blip>
          <a:stretch>
            <a:fillRect/>
          </a:stretch>
        </p:blipFill>
        <p:spPr>
          <a:xfrm>
            <a:off x="4544000" y="8287613"/>
            <a:ext cx="360000" cy="360000"/>
          </a:xfrm>
          <a:prstGeom prst="rect">
            <a:avLst/>
          </a:prstGeom>
          <a:noFill/>
          <a:ln>
            <a:noFill/>
          </a:ln>
        </p:spPr>
      </p:pic>
      <p:pic>
        <p:nvPicPr>
          <p:cNvPr id="317" name="Google Shape;317;p40"/>
          <p:cNvPicPr preferRelativeResize="0"/>
          <p:nvPr/>
        </p:nvPicPr>
        <p:blipFill>
          <a:blip r:embed="rId9">
            <a:alphaModFix/>
          </a:blip>
          <a:stretch>
            <a:fillRect/>
          </a:stretch>
        </p:blipFill>
        <p:spPr>
          <a:xfrm>
            <a:off x="2814531" y="8287625"/>
            <a:ext cx="360000" cy="360000"/>
          </a:xfrm>
          <a:prstGeom prst="rect">
            <a:avLst/>
          </a:prstGeom>
          <a:noFill/>
          <a:ln>
            <a:noFill/>
          </a:ln>
        </p:spPr>
      </p:pic>
      <p:pic>
        <p:nvPicPr>
          <p:cNvPr id="318" name="Google Shape;318;p40"/>
          <p:cNvPicPr preferRelativeResize="0"/>
          <p:nvPr/>
        </p:nvPicPr>
        <p:blipFill>
          <a:blip r:embed="rId10">
            <a:alphaModFix/>
          </a:blip>
          <a:stretch>
            <a:fillRect/>
          </a:stretch>
        </p:blipFill>
        <p:spPr>
          <a:xfrm>
            <a:off x="1301550" y="8287625"/>
            <a:ext cx="360000" cy="360000"/>
          </a:xfrm>
          <a:prstGeom prst="rect">
            <a:avLst/>
          </a:prstGeom>
          <a:noFill/>
          <a:ln>
            <a:noFill/>
          </a:ln>
        </p:spPr>
      </p:pic>
      <p:sp>
        <p:nvSpPr>
          <p:cNvPr id="319" name="Google Shape;319;p40"/>
          <p:cNvSpPr txBox="1"/>
          <p:nvPr/>
        </p:nvSpPr>
        <p:spPr>
          <a:xfrm>
            <a:off x="452550" y="1644850"/>
            <a:ext cx="1213200" cy="36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1000"/>
              </a:spcAft>
              <a:buNone/>
            </a:pPr>
            <a:r>
              <a:t/>
            </a:r>
            <a:endParaRPr/>
          </a:p>
        </p:txBody>
      </p:sp>
      <p:sp>
        <p:nvSpPr>
          <p:cNvPr id="320" name="Google Shape;320;p40"/>
          <p:cNvSpPr/>
          <p:nvPr/>
        </p:nvSpPr>
        <p:spPr>
          <a:xfrm rot="-628421">
            <a:off x="666078" y="1573626"/>
            <a:ext cx="1547992" cy="959760"/>
          </a:xfrm>
          <a:prstGeom prst="roundRect">
            <a:avLst>
              <a:gd fmla="val 16667" name="adj"/>
            </a:avLst>
          </a:prstGeom>
          <a:solidFill>
            <a:srgbClr val="FFEB6E"/>
          </a:solidFill>
          <a:ln>
            <a:noFill/>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lang="fr" sz="1300">
                <a:solidFill>
                  <a:srgbClr val="153989"/>
                </a:solidFill>
                <a:latin typeface="Sora"/>
                <a:ea typeface="Sora"/>
                <a:cs typeface="Sora"/>
                <a:sym typeface="Sora"/>
              </a:rPr>
              <a:t>You are</a:t>
            </a:r>
            <a:endParaRPr sz="1300">
              <a:solidFill>
                <a:srgbClr val="153989"/>
              </a:solidFill>
              <a:latin typeface="Sora"/>
              <a:ea typeface="Sora"/>
              <a:cs typeface="Sora"/>
              <a:sym typeface="Sora"/>
            </a:endParaRPr>
          </a:p>
          <a:p>
            <a:pPr indent="0" lvl="0" marL="0" rtl="0" algn="ctr">
              <a:spcBef>
                <a:spcPts val="0"/>
              </a:spcBef>
              <a:spcAft>
                <a:spcPts val="0"/>
              </a:spcAft>
              <a:buClr>
                <a:schemeClr val="dk1"/>
              </a:buClr>
              <a:buSzPts val="1100"/>
              <a:buFont typeface="Arial"/>
              <a:buNone/>
            </a:pPr>
            <a:r>
              <a:rPr lang="fr" sz="1300">
                <a:solidFill>
                  <a:srgbClr val="153989"/>
                </a:solidFill>
                <a:latin typeface="Sora ExtraBold"/>
                <a:ea typeface="Sora ExtraBold"/>
                <a:cs typeface="Sora ExtraBold"/>
                <a:sym typeface="Sora ExtraBold"/>
              </a:rPr>
              <a:t>resident </a:t>
            </a:r>
            <a:r>
              <a:rPr b="1" lang="fr" sz="1300">
                <a:solidFill>
                  <a:srgbClr val="153989"/>
                </a:solidFill>
                <a:latin typeface="Sora"/>
                <a:ea typeface="Sora"/>
                <a:cs typeface="Sora"/>
                <a:sym typeface="Sora"/>
              </a:rPr>
              <a:t> </a:t>
            </a:r>
            <a:r>
              <a:rPr lang="fr" sz="1300">
                <a:solidFill>
                  <a:srgbClr val="153989"/>
                </a:solidFill>
                <a:latin typeface="Sora ExtraBold"/>
                <a:ea typeface="Sora ExtraBold"/>
                <a:cs typeface="Sora ExtraBold"/>
                <a:sym typeface="Sora ExtraBold"/>
              </a:rPr>
              <a:t>in xxxx</a:t>
            </a:r>
            <a:endParaRPr sz="1300">
              <a:solidFill>
                <a:srgbClr val="153989"/>
              </a:solidFill>
              <a:latin typeface="Sora ExtraBold"/>
              <a:ea typeface="Sora ExtraBold"/>
              <a:cs typeface="Sora ExtraBold"/>
              <a:sym typeface="Sora ExtraBold"/>
            </a:endParaRPr>
          </a:p>
        </p:txBody>
      </p:sp>
      <p:sp>
        <p:nvSpPr>
          <p:cNvPr id="321" name="Google Shape;321;p40"/>
          <p:cNvSpPr/>
          <p:nvPr/>
        </p:nvSpPr>
        <p:spPr>
          <a:xfrm rot="-606453">
            <a:off x="5118323" y="1495430"/>
            <a:ext cx="1800036" cy="971757"/>
          </a:xfrm>
          <a:prstGeom prst="roundRect">
            <a:avLst>
              <a:gd fmla="val 16667" name="adj"/>
            </a:avLst>
          </a:prstGeom>
          <a:solidFill>
            <a:srgbClr val="FFEB6E"/>
          </a:solidFill>
          <a:ln>
            <a:noFill/>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lang="fr" sz="1300">
                <a:solidFill>
                  <a:srgbClr val="153989"/>
                </a:solidFill>
                <a:latin typeface="Sora"/>
                <a:ea typeface="Sora"/>
                <a:cs typeface="Sora"/>
                <a:sym typeface="Sora"/>
              </a:rPr>
              <a:t>You are looking for a way to </a:t>
            </a:r>
            <a:r>
              <a:rPr lang="fr" sz="1300">
                <a:solidFill>
                  <a:srgbClr val="153989"/>
                </a:solidFill>
                <a:latin typeface="Sora ExtraBold"/>
                <a:ea typeface="Sora ExtraBold"/>
                <a:cs typeface="Sora ExtraBold"/>
                <a:sym typeface="Sora ExtraBold"/>
              </a:rPr>
              <a:t>kick start your career</a:t>
            </a:r>
            <a:endParaRPr sz="1300">
              <a:solidFill>
                <a:schemeClr val="lt1"/>
              </a:solidFill>
              <a:latin typeface="Sora"/>
              <a:ea typeface="Sora"/>
              <a:cs typeface="Sora"/>
              <a:sym typeface="Sora"/>
            </a:endParaRPr>
          </a:p>
        </p:txBody>
      </p:sp>
      <p:sp>
        <p:nvSpPr>
          <p:cNvPr id="322" name="Google Shape;322;p40"/>
          <p:cNvSpPr txBox="1"/>
          <p:nvPr/>
        </p:nvSpPr>
        <p:spPr>
          <a:xfrm>
            <a:off x="5324500" y="8518096"/>
            <a:ext cx="1889100" cy="509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400"/>
              </a:spcBef>
              <a:spcAft>
                <a:spcPts val="0"/>
              </a:spcAft>
              <a:buClr>
                <a:schemeClr val="dk1"/>
              </a:buClr>
              <a:buSzPts val="1200"/>
              <a:buFont typeface="Arial"/>
              <a:buNone/>
            </a:pPr>
            <a:r>
              <a:t/>
            </a:r>
            <a:endParaRPr b="1" sz="1200">
              <a:solidFill>
                <a:srgbClr val="153989"/>
              </a:solidFill>
              <a:latin typeface="Sora"/>
              <a:ea typeface="Sora"/>
              <a:cs typeface="Sora"/>
              <a:sym typeface="Sora"/>
            </a:endParaRPr>
          </a:p>
          <a:p>
            <a:pPr indent="0" lvl="0" marL="0" rtl="0" algn="ctr">
              <a:lnSpc>
                <a:spcPct val="100000"/>
              </a:lnSpc>
              <a:spcBef>
                <a:spcPts val="400"/>
              </a:spcBef>
              <a:spcAft>
                <a:spcPts val="0"/>
              </a:spcAft>
              <a:buClr>
                <a:schemeClr val="dk1"/>
              </a:buClr>
              <a:buSzPts val="1200"/>
              <a:buFont typeface="Arial"/>
              <a:buNone/>
            </a:pPr>
            <a:r>
              <a:t/>
            </a:r>
            <a:endParaRPr b="1" sz="1200">
              <a:solidFill>
                <a:srgbClr val="153989"/>
              </a:solidFill>
              <a:latin typeface="Sora"/>
              <a:ea typeface="Sora"/>
              <a:cs typeface="Sora"/>
              <a:sym typeface="Sora"/>
            </a:endParaRPr>
          </a:p>
          <a:p>
            <a:pPr indent="0" lvl="0" marL="0" rtl="0" algn="ctr">
              <a:lnSpc>
                <a:spcPct val="100000"/>
              </a:lnSpc>
              <a:spcBef>
                <a:spcPts val="400"/>
              </a:spcBef>
              <a:spcAft>
                <a:spcPts val="0"/>
              </a:spcAft>
              <a:buClr>
                <a:schemeClr val="dk1"/>
              </a:buClr>
              <a:buSzPts val="1200"/>
              <a:buFont typeface="Arial"/>
              <a:buNone/>
            </a:pPr>
            <a:r>
              <a:rPr b="1" lang="fr" sz="1200">
                <a:solidFill>
                  <a:srgbClr val="153989"/>
                </a:solidFill>
                <a:latin typeface="Sora"/>
                <a:ea typeface="Sora"/>
                <a:cs typeface="Sora"/>
                <a:sym typeface="Sora"/>
              </a:rPr>
              <a:t>Onboarding</a:t>
            </a:r>
            <a:endParaRPr b="1">
              <a:solidFill>
                <a:srgbClr val="153989"/>
              </a:solidFill>
              <a:latin typeface="Sora"/>
              <a:ea typeface="Sora"/>
              <a:cs typeface="Sora"/>
              <a:sym typeface="Sora"/>
            </a:endParaRPr>
          </a:p>
        </p:txBody>
      </p:sp>
      <p:sp>
        <p:nvSpPr>
          <p:cNvPr id="323" name="Google Shape;323;p40"/>
          <p:cNvSpPr txBox="1"/>
          <p:nvPr/>
        </p:nvSpPr>
        <p:spPr>
          <a:xfrm>
            <a:off x="2254575" y="8788450"/>
            <a:ext cx="1479900" cy="72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400"/>
              </a:spcBef>
              <a:spcAft>
                <a:spcPts val="0"/>
              </a:spcAft>
              <a:buClr>
                <a:schemeClr val="dk1"/>
              </a:buClr>
              <a:buSzPts val="1200"/>
              <a:buFont typeface="Arial"/>
              <a:buNone/>
            </a:pPr>
            <a:r>
              <a:t/>
            </a:r>
            <a:endParaRPr b="1" sz="1200">
              <a:latin typeface="Sora"/>
              <a:ea typeface="Sora"/>
              <a:cs typeface="Sora"/>
              <a:sym typeface="Sora"/>
            </a:endParaRPr>
          </a:p>
          <a:p>
            <a:pPr indent="0" lvl="0" marL="0" rtl="0" algn="ctr">
              <a:lnSpc>
                <a:spcPct val="100000"/>
              </a:lnSpc>
              <a:spcBef>
                <a:spcPts val="400"/>
              </a:spcBef>
              <a:spcAft>
                <a:spcPts val="0"/>
              </a:spcAft>
              <a:buClr>
                <a:schemeClr val="dk1"/>
              </a:buClr>
              <a:buSzPts val="1200"/>
              <a:buFont typeface="Arial"/>
              <a:buNone/>
            </a:pPr>
            <a:r>
              <a:rPr b="1" lang="fr" sz="1200">
                <a:solidFill>
                  <a:srgbClr val="153989"/>
                </a:solidFill>
                <a:highlight>
                  <a:srgbClr val="FFFFFF"/>
                </a:highlight>
                <a:latin typeface="Sora"/>
                <a:ea typeface="Sora"/>
                <a:cs typeface="Sora"/>
                <a:sym typeface="Sora"/>
              </a:rPr>
              <a:t>Follow up with member of IA team</a:t>
            </a:r>
            <a:endParaRPr b="1">
              <a:solidFill>
                <a:srgbClr val="153989"/>
              </a:solidFill>
              <a:highlight>
                <a:srgbClr val="FFFFFF"/>
              </a:highlight>
              <a:latin typeface="Sora"/>
              <a:ea typeface="Sora"/>
              <a:cs typeface="Sora"/>
              <a:sym typeface="Sora"/>
            </a:endParaRPr>
          </a:p>
        </p:txBody>
      </p:sp>
      <p:pic>
        <p:nvPicPr>
          <p:cNvPr id="324" name="Google Shape;324;p40"/>
          <p:cNvPicPr preferRelativeResize="0"/>
          <p:nvPr/>
        </p:nvPicPr>
        <p:blipFill>
          <a:blip r:embed="rId11">
            <a:alphaModFix/>
          </a:blip>
          <a:stretch>
            <a:fillRect/>
          </a:stretch>
        </p:blipFill>
        <p:spPr>
          <a:xfrm>
            <a:off x="5877675" y="9933950"/>
            <a:ext cx="1609750" cy="509476"/>
          </a:xfrm>
          <a:prstGeom prst="rect">
            <a:avLst/>
          </a:prstGeom>
          <a:noFill/>
          <a:ln>
            <a:noFill/>
          </a:ln>
        </p:spPr>
      </p:pic>
      <p:sp>
        <p:nvSpPr>
          <p:cNvPr id="325" name="Google Shape;325;p40"/>
          <p:cNvSpPr/>
          <p:nvPr/>
        </p:nvSpPr>
        <p:spPr>
          <a:xfrm rot="-629076">
            <a:off x="2969939" y="1528137"/>
            <a:ext cx="1548046" cy="959814"/>
          </a:xfrm>
          <a:prstGeom prst="roundRect">
            <a:avLst>
              <a:gd fmla="val 16667" name="adj"/>
            </a:avLst>
          </a:prstGeom>
          <a:solidFill>
            <a:srgbClr val="AED7FF"/>
          </a:solidFill>
          <a:ln>
            <a:noFill/>
          </a:ln>
        </p:spPr>
        <p:txBody>
          <a:bodyPr anchorCtr="0" anchor="ctr" bIns="91425" lIns="54000" spcFirstLastPara="1" rIns="54000" wrap="square" tIns="91425">
            <a:noAutofit/>
          </a:bodyPr>
          <a:lstStyle/>
          <a:p>
            <a:pPr indent="0" lvl="0" marL="0" rtl="0" algn="ctr">
              <a:spcBef>
                <a:spcPts val="0"/>
              </a:spcBef>
              <a:spcAft>
                <a:spcPts val="0"/>
              </a:spcAft>
              <a:buClr>
                <a:schemeClr val="dk1"/>
              </a:buClr>
              <a:buSzPts val="1100"/>
              <a:buFont typeface="Arial"/>
              <a:buNone/>
            </a:pPr>
            <a:r>
              <a:rPr lang="fr" sz="1300">
                <a:solidFill>
                  <a:srgbClr val="153989"/>
                </a:solidFill>
                <a:latin typeface="Sora"/>
                <a:ea typeface="Sora"/>
                <a:cs typeface="Sora"/>
                <a:sym typeface="Sora"/>
              </a:rPr>
              <a:t>You are</a:t>
            </a:r>
            <a:endParaRPr sz="1300">
              <a:solidFill>
                <a:srgbClr val="153989"/>
              </a:solidFill>
              <a:latin typeface="Sora"/>
              <a:ea typeface="Sora"/>
              <a:cs typeface="Sora"/>
              <a:sym typeface="Sora"/>
            </a:endParaRPr>
          </a:p>
          <a:p>
            <a:pPr indent="0" lvl="0" marL="0" rtl="0" algn="ctr">
              <a:spcBef>
                <a:spcPts val="0"/>
              </a:spcBef>
              <a:spcAft>
                <a:spcPts val="0"/>
              </a:spcAft>
              <a:buClr>
                <a:schemeClr val="dk1"/>
              </a:buClr>
              <a:buSzPts val="1100"/>
              <a:buFont typeface="Arial"/>
              <a:buNone/>
            </a:pPr>
            <a:r>
              <a:rPr lang="fr" sz="1300">
                <a:solidFill>
                  <a:srgbClr val="153989"/>
                </a:solidFill>
                <a:latin typeface="Sora ExtraBold"/>
                <a:ea typeface="Sora ExtraBold"/>
                <a:cs typeface="Sora ExtraBold"/>
                <a:sym typeface="Sora ExtraBold"/>
              </a:rPr>
              <a:t>between 18 and 35 years old</a:t>
            </a:r>
            <a:endParaRPr sz="1300">
              <a:solidFill>
                <a:srgbClr val="153989"/>
              </a:solidFill>
              <a:latin typeface="Sora ExtraBold"/>
              <a:ea typeface="Sora ExtraBold"/>
              <a:cs typeface="Sora ExtraBold"/>
              <a:sym typeface="Sora ExtraBold"/>
            </a:endParaRPr>
          </a:p>
        </p:txBody>
      </p:sp>
      <p:sp>
        <p:nvSpPr>
          <p:cNvPr id="326" name="Google Shape;326;p40"/>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Eligibility &amp; Application</a:t>
            </a:r>
            <a:endParaRPr sz="2400">
              <a:solidFill>
                <a:srgbClr val="153988"/>
              </a:solidFill>
              <a:latin typeface="Sora"/>
              <a:ea typeface="Sora"/>
              <a:cs typeface="Sora"/>
              <a:sym typeface="Sora"/>
            </a:endParaRPr>
          </a:p>
        </p:txBody>
      </p:sp>
      <p:sp>
        <p:nvSpPr>
          <p:cNvPr id="327" name="Google Shape;327;p40"/>
          <p:cNvSpPr txBox="1"/>
          <p:nvPr/>
        </p:nvSpPr>
        <p:spPr>
          <a:xfrm>
            <a:off x="360000" y="7036250"/>
            <a:ext cx="3000000" cy="36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1000"/>
              </a:spcAft>
              <a:buNone/>
            </a:pPr>
            <a:r>
              <a:rPr b="1" lang="fr" sz="1200">
                <a:solidFill>
                  <a:srgbClr val="153989"/>
                </a:solidFill>
                <a:highlight>
                  <a:srgbClr val="FFEA6E"/>
                </a:highlight>
                <a:latin typeface="Sora"/>
                <a:ea typeface="Sora"/>
                <a:cs typeface="Sora"/>
                <a:sym typeface="Sora"/>
              </a:rPr>
              <a:t>HOW TO APPLY?</a:t>
            </a:r>
            <a:endParaRPr b="1" sz="1200">
              <a:solidFill>
                <a:srgbClr val="153989"/>
              </a:solidFill>
              <a:highlight>
                <a:srgbClr val="FFEA6E"/>
              </a:highlight>
              <a:latin typeface="Sora"/>
              <a:ea typeface="Sora"/>
              <a:cs typeface="Sora"/>
              <a:sym typeface="S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1" name="Shape 331"/>
        <p:cNvGrpSpPr/>
        <p:nvPr/>
      </p:nvGrpSpPr>
      <p:grpSpPr>
        <a:xfrm>
          <a:off x="0" y="0"/>
          <a:ext cx="0" cy="0"/>
          <a:chOff x="0" y="0"/>
          <a:chExt cx="0" cy="0"/>
        </a:xfrm>
      </p:grpSpPr>
      <p:pic>
        <p:nvPicPr>
          <p:cNvPr id="332" name="Google Shape;332;p41"/>
          <p:cNvPicPr preferRelativeResize="0"/>
          <p:nvPr/>
        </p:nvPicPr>
        <p:blipFill rotWithShape="1">
          <a:blip r:embed="rId3">
            <a:alphaModFix/>
          </a:blip>
          <a:srcRect b="0" l="0" r="0" t="0"/>
          <a:stretch/>
        </p:blipFill>
        <p:spPr>
          <a:xfrm>
            <a:off x="0" y="2338475"/>
            <a:ext cx="7560000" cy="4906424"/>
          </a:xfrm>
          <a:prstGeom prst="rect">
            <a:avLst/>
          </a:prstGeom>
          <a:noFill/>
          <a:ln>
            <a:noFill/>
          </a:ln>
        </p:spPr>
      </p:pic>
      <p:sp>
        <p:nvSpPr>
          <p:cNvPr id="333" name="Google Shape;333;p41"/>
          <p:cNvSpPr/>
          <p:nvPr/>
        </p:nvSpPr>
        <p:spPr>
          <a:xfrm>
            <a:off x="0" y="2338427"/>
            <a:ext cx="7560000" cy="4906500"/>
          </a:xfrm>
          <a:prstGeom prst="rect">
            <a:avLst/>
          </a:prstGeom>
          <a:solidFill>
            <a:srgbClr val="000000">
              <a:alpha val="68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1"/>
          <p:cNvSpPr txBox="1"/>
          <p:nvPr/>
        </p:nvSpPr>
        <p:spPr>
          <a:xfrm>
            <a:off x="479850" y="1220250"/>
            <a:ext cx="6684900" cy="968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fr" sz="1200">
                <a:solidFill>
                  <a:schemeClr val="dk1"/>
                </a:solidFill>
                <a:latin typeface="Sora"/>
                <a:ea typeface="Sora"/>
                <a:cs typeface="Sora"/>
                <a:sym typeface="Sora"/>
              </a:rPr>
              <a:t>As part of the program, we provide </a:t>
            </a:r>
            <a:r>
              <a:rPr lang="fr" sz="1200">
                <a:solidFill>
                  <a:srgbClr val="153988"/>
                </a:solidFill>
                <a:latin typeface="Sora ExtraBold"/>
                <a:ea typeface="Sora ExtraBold"/>
                <a:cs typeface="Sora ExtraBold"/>
                <a:sym typeface="Sora ExtraBold"/>
              </a:rPr>
              <a:t>wrap-around services</a:t>
            </a:r>
            <a:r>
              <a:rPr lang="fr" sz="1200">
                <a:solidFill>
                  <a:schemeClr val="dk1"/>
                </a:solidFill>
                <a:latin typeface="Sora"/>
                <a:ea typeface="Sora"/>
                <a:cs typeface="Sora"/>
                <a:sym typeface="Sora"/>
              </a:rPr>
              <a:t> to support learners from the beginning to the end of the sessions and their certification.</a:t>
            </a:r>
            <a:endParaRPr b="1" sz="1200">
              <a:solidFill>
                <a:schemeClr val="dk1"/>
              </a:solidFill>
              <a:latin typeface="Sora"/>
              <a:ea typeface="Sora"/>
              <a:cs typeface="Sora"/>
              <a:sym typeface="Sora"/>
            </a:endParaRPr>
          </a:p>
        </p:txBody>
      </p:sp>
      <p:pic>
        <p:nvPicPr>
          <p:cNvPr id="335" name="Google Shape;335;p41"/>
          <p:cNvPicPr preferRelativeResize="0"/>
          <p:nvPr/>
        </p:nvPicPr>
        <p:blipFill>
          <a:blip r:embed="rId4">
            <a:alphaModFix/>
          </a:blip>
          <a:stretch>
            <a:fillRect/>
          </a:stretch>
        </p:blipFill>
        <p:spPr>
          <a:xfrm>
            <a:off x="16434000" y="-1247500"/>
            <a:ext cx="903601" cy="903601"/>
          </a:xfrm>
          <a:prstGeom prst="rect">
            <a:avLst/>
          </a:prstGeom>
          <a:noFill/>
          <a:ln>
            <a:noFill/>
          </a:ln>
        </p:spPr>
      </p:pic>
      <p:sp>
        <p:nvSpPr>
          <p:cNvPr id="336" name="Google Shape;336;p41"/>
          <p:cNvSpPr txBox="1"/>
          <p:nvPr/>
        </p:nvSpPr>
        <p:spPr>
          <a:xfrm>
            <a:off x="501300" y="3557850"/>
            <a:ext cx="317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lt1"/>
                </a:solidFill>
                <a:latin typeface="Sora ExtraBold"/>
                <a:ea typeface="Sora ExtraBold"/>
                <a:cs typeface="Sora ExtraBold"/>
                <a:sym typeface="Sora ExtraBold"/>
              </a:rPr>
              <a:t>During the program</a:t>
            </a:r>
            <a:endParaRPr>
              <a:solidFill>
                <a:schemeClr val="lt1"/>
              </a:solidFill>
              <a:latin typeface="Sora ExtraBold"/>
              <a:ea typeface="Sora ExtraBold"/>
              <a:cs typeface="Sora ExtraBold"/>
              <a:sym typeface="Sora ExtraBold"/>
            </a:endParaRPr>
          </a:p>
        </p:txBody>
      </p:sp>
      <p:sp>
        <p:nvSpPr>
          <p:cNvPr id="337" name="Google Shape;337;p41"/>
          <p:cNvSpPr txBox="1"/>
          <p:nvPr/>
        </p:nvSpPr>
        <p:spPr>
          <a:xfrm>
            <a:off x="501300" y="2418450"/>
            <a:ext cx="317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lt1"/>
                </a:solidFill>
                <a:latin typeface="Sora ExtraBold"/>
                <a:ea typeface="Sora ExtraBold"/>
                <a:cs typeface="Sora ExtraBold"/>
                <a:sym typeface="Sora ExtraBold"/>
              </a:rPr>
              <a:t>Before the program</a:t>
            </a:r>
            <a:endParaRPr>
              <a:solidFill>
                <a:schemeClr val="lt1"/>
              </a:solidFill>
              <a:latin typeface="Sora ExtraBold"/>
              <a:ea typeface="Sora ExtraBold"/>
              <a:cs typeface="Sora ExtraBold"/>
              <a:sym typeface="Sora ExtraBold"/>
            </a:endParaRPr>
          </a:p>
        </p:txBody>
      </p:sp>
      <p:sp>
        <p:nvSpPr>
          <p:cNvPr id="338" name="Google Shape;338;p41"/>
          <p:cNvSpPr txBox="1"/>
          <p:nvPr/>
        </p:nvSpPr>
        <p:spPr>
          <a:xfrm>
            <a:off x="604500" y="3950050"/>
            <a:ext cx="6369600" cy="21969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will have access dedicated expert</a:t>
            </a:r>
            <a:r>
              <a:rPr lang="fr" sz="1200">
                <a:solidFill>
                  <a:schemeClr val="lt1"/>
                </a:solidFill>
                <a:latin typeface="Sora"/>
                <a:ea typeface="Sora"/>
                <a:cs typeface="Sora"/>
                <a:sym typeface="Sora"/>
              </a:rPr>
              <a:t> coach</a:t>
            </a:r>
            <a:r>
              <a:rPr lang="fr" sz="1200">
                <a:solidFill>
                  <a:schemeClr val="lt1"/>
                </a:solidFill>
                <a:latin typeface="Sora"/>
                <a:ea typeface="Sora"/>
                <a:cs typeface="Sora"/>
                <a:sym typeface="Sora"/>
              </a:rPr>
              <a:t> to support you as you progress through the program</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will benefit from practical assignments sessions to practice the skills you learn</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will have access to study groups and communication channels to enhance your </a:t>
            </a:r>
            <a:r>
              <a:rPr lang="fr" sz="1200">
                <a:solidFill>
                  <a:schemeClr val="lt1"/>
                </a:solidFill>
                <a:latin typeface="Sora"/>
                <a:ea typeface="Sora"/>
                <a:cs typeface="Sora"/>
                <a:sym typeface="Sora"/>
              </a:rPr>
              <a:t>journey</a:t>
            </a:r>
            <a:r>
              <a:rPr lang="fr" sz="1200">
                <a:solidFill>
                  <a:schemeClr val="lt1"/>
                </a:solidFill>
                <a:latin typeface="Sora"/>
                <a:ea typeface="Sora"/>
                <a:cs typeface="Sora"/>
                <a:sym typeface="Sora"/>
              </a:rPr>
              <a:t> and progress together with other learners</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get access to  relevant </a:t>
            </a:r>
            <a:r>
              <a:rPr lang="fr" sz="1200">
                <a:solidFill>
                  <a:schemeClr val="lt1"/>
                </a:solidFill>
                <a:latin typeface="Sora"/>
                <a:ea typeface="Sora"/>
                <a:cs typeface="Sora"/>
                <a:sym typeface="Sora"/>
              </a:rPr>
              <a:t>resources on Data Analysis </a:t>
            </a:r>
            <a:r>
              <a:rPr lang="fr" sz="1200">
                <a:solidFill>
                  <a:schemeClr val="lt1"/>
                </a:solidFill>
                <a:latin typeface="Sora"/>
                <a:ea typeface="Sora"/>
                <a:cs typeface="Sora"/>
                <a:sym typeface="Sora"/>
              </a:rPr>
              <a:t>curated for you</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get troubleshooting support</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200"/>
              </a:spcAft>
              <a:buClr>
                <a:schemeClr val="lt1"/>
              </a:buClr>
              <a:buSzPts val="1200"/>
              <a:buFont typeface="Sora"/>
              <a:buChar char="●"/>
            </a:pPr>
            <a:r>
              <a:rPr lang="fr" sz="1200">
                <a:solidFill>
                  <a:schemeClr val="lt1"/>
                </a:solidFill>
                <a:latin typeface="Sora"/>
                <a:ea typeface="Sora"/>
                <a:cs typeface="Sora"/>
                <a:sym typeface="Sora"/>
              </a:rPr>
              <a:t>You get to meet DA  professionals and industry experts</a:t>
            </a:r>
            <a:endParaRPr sz="1200">
              <a:solidFill>
                <a:schemeClr val="lt1"/>
              </a:solidFill>
              <a:latin typeface="Sora"/>
              <a:ea typeface="Sora"/>
              <a:cs typeface="Sora"/>
              <a:sym typeface="Sora"/>
            </a:endParaRPr>
          </a:p>
        </p:txBody>
      </p:sp>
      <p:sp>
        <p:nvSpPr>
          <p:cNvPr id="339" name="Google Shape;339;p41"/>
          <p:cNvSpPr txBox="1"/>
          <p:nvPr/>
        </p:nvSpPr>
        <p:spPr>
          <a:xfrm>
            <a:off x="604050" y="6331800"/>
            <a:ext cx="5832000" cy="8199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will have access to career counseling, mentoring and job placement services</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200"/>
              </a:spcAft>
              <a:buClr>
                <a:schemeClr val="lt1"/>
              </a:buClr>
              <a:buSzPts val="1200"/>
              <a:buFont typeface="Sora"/>
              <a:buChar char="●"/>
            </a:pPr>
            <a:r>
              <a:rPr lang="fr" sz="1200">
                <a:solidFill>
                  <a:schemeClr val="lt1"/>
                </a:solidFill>
                <a:latin typeface="Sora"/>
                <a:ea typeface="Sora"/>
                <a:cs typeface="Sora"/>
                <a:sym typeface="Sora"/>
              </a:rPr>
              <a:t>You integrate into INCO Academy’s community</a:t>
            </a:r>
            <a:endParaRPr sz="1200">
              <a:solidFill>
                <a:schemeClr val="lt1"/>
              </a:solidFill>
              <a:latin typeface="Sora"/>
              <a:ea typeface="Sora"/>
              <a:cs typeface="Sora"/>
              <a:sym typeface="Sora"/>
            </a:endParaRPr>
          </a:p>
        </p:txBody>
      </p:sp>
      <p:sp>
        <p:nvSpPr>
          <p:cNvPr id="340" name="Google Shape;340;p41"/>
          <p:cNvSpPr txBox="1"/>
          <p:nvPr/>
        </p:nvSpPr>
        <p:spPr>
          <a:xfrm>
            <a:off x="501300" y="6081950"/>
            <a:ext cx="317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lt1"/>
                </a:solidFill>
                <a:latin typeface="Sora ExtraBold"/>
                <a:ea typeface="Sora ExtraBold"/>
                <a:cs typeface="Sora ExtraBold"/>
                <a:sym typeface="Sora ExtraBold"/>
              </a:rPr>
              <a:t>After the program</a:t>
            </a:r>
            <a:endParaRPr>
              <a:solidFill>
                <a:schemeClr val="lt1"/>
              </a:solidFill>
              <a:latin typeface="Sora ExtraBold"/>
              <a:ea typeface="Sora ExtraBold"/>
              <a:cs typeface="Sora ExtraBold"/>
              <a:sym typeface="Sora ExtraBold"/>
            </a:endParaRPr>
          </a:p>
        </p:txBody>
      </p:sp>
      <p:sp>
        <p:nvSpPr>
          <p:cNvPr id="341" name="Google Shape;341;p41"/>
          <p:cNvSpPr txBox="1"/>
          <p:nvPr/>
        </p:nvSpPr>
        <p:spPr>
          <a:xfrm>
            <a:off x="604050" y="2808375"/>
            <a:ext cx="5831100" cy="8199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200"/>
              </a:spcBef>
              <a:spcAft>
                <a:spcPts val="0"/>
              </a:spcAft>
              <a:buClr>
                <a:schemeClr val="lt1"/>
              </a:buClr>
              <a:buSzPts val="1200"/>
              <a:buFont typeface="Sora"/>
              <a:buChar char="●"/>
            </a:pPr>
            <a:r>
              <a:rPr lang="fr" sz="1200">
                <a:solidFill>
                  <a:schemeClr val="lt1"/>
                </a:solidFill>
                <a:latin typeface="Sora"/>
                <a:ea typeface="Sora"/>
                <a:cs typeface="Sora"/>
                <a:sym typeface="Sora"/>
              </a:rPr>
              <a:t>You get support through application and </a:t>
            </a:r>
            <a:r>
              <a:rPr lang="fr" sz="1200">
                <a:solidFill>
                  <a:schemeClr val="lt1"/>
                </a:solidFill>
                <a:latin typeface="Sora"/>
                <a:ea typeface="Sora"/>
                <a:cs typeface="Sora"/>
                <a:sym typeface="Sora"/>
              </a:rPr>
              <a:t>enrollment</a:t>
            </a:r>
            <a:endParaRPr sz="1200">
              <a:solidFill>
                <a:schemeClr val="lt1"/>
              </a:solidFill>
              <a:latin typeface="Sora"/>
              <a:ea typeface="Sora"/>
              <a:cs typeface="Sora"/>
              <a:sym typeface="Sora"/>
            </a:endParaRPr>
          </a:p>
          <a:p>
            <a:pPr indent="-304800" lvl="0" marL="457200" rtl="0" algn="just">
              <a:lnSpc>
                <a:spcPct val="115000"/>
              </a:lnSpc>
              <a:spcBef>
                <a:spcPts val="200"/>
              </a:spcBef>
              <a:spcAft>
                <a:spcPts val="200"/>
              </a:spcAft>
              <a:buClr>
                <a:schemeClr val="lt1"/>
              </a:buClr>
              <a:buSzPts val="1200"/>
              <a:buFont typeface="Sora"/>
              <a:buChar char="●"/>
            </a:pPr>
            <a:r>
              <a:rPr lang="fr" sz="1200">
                <a:solidFill>
                  <a:schemeClr val="lt1"/>
                </a:solidFill>
                <a:latin typeface="Sora"/>
                <a:ea typeface="Sora"/>
                <a:cs typeface="Sora"/>
                <a:sym typeface="Sora"/>
              </a:rPr>
              <a:t>You get onboarded on the Coursera platform, program tools and communication channels</a:t>
            </a:r>
            <a:endParaRPr sz="1200">
              <a:solidFill>
                <a:schemeClr val="lt1"/>
              </a:solidFill>
              <a:latin typeface="Sora"/>
              <a:ea typeface="Sora"/>
              <a:cs typeface="Sora"/>
              <a:sym typeface="Sora"/>
            </a:endParaRPr>
          </a:p>
        </p:txBody>
      </p:sp>
      <p:sp>
        <p:nvSpPr>
          <p:cNvPr id="342" name="Google Shape;342;p41"/>
          <p:cNvSpPr txBox="1"/>
          <p:nvPr/>
        </p:nvSpPr>
        <p:spPr>
          <a:xfrm>
            <a:off x="604050" y="7726213"/>
            <a:ext cx="2282400" cy="72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1300">
              <a:latin typeface="Calibri"/>
              <a:ea typeface="Calibri"/>
              <a:cs typeface="Calibri"/>
              <a:sym typeface="Calibri"/>
            </a:endParaRPr>
          </a:p>
        </p:txBody>
      </p:sp>
      <p:sp>
        <p:nvSpPr>
          <p:cNvPr id="343" name="Google Shape;343;p41"/>
          <p:cNvSpPr txBox="1"/>
          <p:nvPr/>
        </p:nvSpPr>
        <p:spPr>
          <a:xfrm>
            <a:off x="479400" y="7329525"/>
            <a:ext cx="60804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sz="1200">
                <a:solidFill>
                  <a:schemeClr val="dk1"/>
                </a:solidFill>
                <a:latin typeface="Sora"/>
                <a:ea typeface="Sora"/>
                <a:cs typeface="Sora"/>
                <a:sym typeface="Sora"/>
              </a:rPr>
              <a:t>As cyber-related threats continue to grow and evolve rapidly, organizations now view cybersecurity as a must-have. Because of this, cybersecurity analysts are in high demand and can command a competitive salary across a wide range of industries.</a:t>
            </a:r>
            <a:endParaRPr sz="1200">
              <a:solidFill>
                <a:schemeClr val="dk1"/>
              </a:solidFill>
              <a:latin typeface="Sora"/>
              <a:ea typeface="Sora"/>
              <a:cs typeface="Sora"/>
              <a:sym typeface="Sora"/>
            </a:endParaRPr>
          </a:p>
          <a:p>
            <a:pPr indent="0" lvl="0" marL="0" rtl="0" algn="l">
              <a:lnSpc>
                <a:spcPct val="115000"/>
              </a:lnSpc>
              <a:spcBef>
                <a:spcPts val="0"/>
              </a:spcBef>
              <a:spcAft>
                <a:spcPts val="0"/>
              </a:spcAft>
              <a:buNone/>
            </a:pPr>
            <a:r>
              <a:t/>
            </a:r>
            <a:endParaRPr sz="1200">
              <a:latin typeface="Sora"/>
              <a:ea typeface="Sora"/>
              <a:cs typeface="Sora"/>
              <a:sym typeface="Sora"/>
            </a:endParaRPr>
          </a:p>
          <a:p>
            <a:pPr indent="0" lvl="0" marL="0" rtl="0" algn="l">
              <a:lnSpc>
                <a:spcPct val="115000"/>
              </a:lnSpc>
              <a:spcBef>
                <a:spcPts val="0"/>
              </a:spcBef>
              <a:spcAft>
                <a:spcPts val="0"/>
              </a:spcAft>
              <a:buNone/>
            </a:pPr>
            <a:r>
              <a:t/>
            </a:r>
            <a:endParaRPr sz="1200">
              <a:latin typeface="Sora"/>
              <a:ea typeface="Sora"/>
              <a:cs typeface="Sora"/>
              <a:sym typeface="Sora"/>
            </a:endParaRPr>
          </a:p>
          <a:p>
            <a:pPr indent="0" lvl="0" marL="0" rtl="0" algn="l">
              <a:lnSpc>
                <a:spcPct val="115000"/>
              </a:lnSpc>
              <a:spcBef>
                <a:spcPts val="0"/>
              </a:spcBef>
              <a:spcAft>
                <a:spcPts val="0"/>
              </a:spcAft>
              <a:buNone/>
            </a:pPr>
            <a:r>
              <a:t/>
            </a:r>
            <a:endParaRPr sz="1200">
              <a:latin typeface="Sora"/>
              <a:ea typeface="Sora"/>
              <a:cs typeface="Sora"/>
              <a:sym typeface="Sora"/>
            </a:endParaRPr>
          </a:p>
        </p:txBody>
      </p:sp>
      <p:sp>
        <p:nvSpPr>
          <p:cNvPr id="344" name="Google Shape;344;p41"/>
          <p:cNvSpPr txBox="1"/>
          <p:nvPr/>
        </p:nvSpPr>
        <p:spPr>
          <a:xfrm>
            <a:off x="984375" y="8475650"/>
            <a:ext cx="4162500" cy="1431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Sora"/>
              <a:buChar char="●"/>
            </a:pPr>
            <a:r>
              <a:rPr lang="fr" sz="1200">
                <a:solidFill>
                  <a:schemeClr val="dk1"/>
                </a:solidFill>
                <a:latin typeface="Sora"/>
                <a:ea typeface="Sora"/>
                <a:cs typeface="Sora"/>
                <a:sym typeface="Sora"/>
              </a:rPr>
              <a:t>cybersecurity analyst, </a:t>
            </a:r>
            <a:endParaRPr sz="1200">
              <a:solidFill>
                <a:schemeClr val="dk1"/>
              </a:solidFill>
              <a:latin typeface="Sora"/>
              <a:ea typeface="Sora"/>
              <a:cs typeface="Sora"/>
              <a:sym typeface="Sora"/>
            </a:endParaRPr>
          </a:p>
          <a:p>
            <a:pPr indent="-304800" lvl="0" marL="457200" rtl="0" algn="l">
              <a:lnSpc>
                <a:spcPct val="115000"/>
              </a:lnSpc>
              <a:spcBef>
                <a:spcPts val="0"/>
              </a:spcBef>
              <a:spcAft>
                <a:spcPts val="0"/>
              </a:spcAft>
              <a:buClr>
                <a:schemeClr val="dk1"/>
              </a:buClr>
              <a:buSzPts val="1200"/>
              <a:buFont typeface="Sora"/>
              <a:buChar char="●"/>
            </a:pPr>
            <a:r>
              <a:rPr lang="fr" sz="1200">
                <a:solidFill>
                  <a:schemeClr val="dk1"/>
                </a:solidFill>
                <a:latin typeface="Sora"/>
                <a:ea typeface="Sora"/>
                <a:cs typeface="Sora"/>
                <a:sym typeface="Sora"/>
              </a:rPr>
              <a:t>security analyst, </a:t>
            </a:r>
            <a:endParaRPr sz="1200">
              <a:solidFill>
                <a:schemeClr val="dk1"/>
              </a:solidFill>
              <a:latin typeface="Sora"/>
              <a:ea typeface="Sora"/>
              <a:cs typeface="Sora"/>
              <a:sym typeface="Sora"/>
            </a:endParaRPr>
          </a:p>
          <a:p>
            <a:pPr indent="-304800" lvl="0" marL="457200" rtl="0" algn="l">
              <a:lnSpc>
                <a:spcPct val="115000"/>
              </a:lnSpc>
              <a:spcBef>
                <a:spcPts val="0"/>
              </a:spcBef>
              <a:spcAft>
                <a:spcPts val="0"/>
              </a:spcAft>
              <a:buClr>
                <a:schemeClr val="dk1"/>
              </a:buClr>
              <a:buSzPts val="1200"/>
              <a:buFont typeface="Sora"/>
              <a:buChar char="●"/>
            </a:pPr>
            <a:r>
              <a:rPr lang="fr" sz="1200">
                <a:solidFill>
                  <a:schemeClr val="dk1"/>
                </a:solidFill>
                <a:latin typeface="Sora"/>
                <a:ea typeface="Sora"/>
                <a:cs typeface="Sora"/>
                <a:sym typeface="Sora"/>
              </a:rPr>
              <a:t>security operations center (SOC) analyst, </a:t>
            </a:r>
            <a:endParaRPr sz="1200">
              <a:solidFill>
                <a:schemeClr val="dk1"/>
              </a:solidFill>
              <a:latin typeface="Sora"/>
              <a:ea typeface="Sora"/>
              <a:cs typeface="Sora"/>
              <a:sym typeface="Sora"/>
            </a:endParaRPr>
          </a:p>
          <a:p>
            <a:pPr indent="-304800" lvl="0" marL="457200" rtl="0" algn="l">
              <a:lnSpc>
                <a:spcPct val="115000"/>
              </a:lnSpc>
              <a:spcBef>
                <a:spcPts val="0"/>
              </a:spcBef>
              <a:spcAft>
                <a:spcPts val="0"/>
              </a:spcAft>
              <a:buClr>
                <a:schemeClr val="dk1"/>
              </a:buClr>
              <a:buSzPts val="1200"/>
              <a:buFont typeface="Sora"/>
              <a:buChar char="●"/>
            </a:pPr>
            <a:r>
              <a:rPr lang="fr" sz="1200">
                <a:solidFill>
                  <a:schemeClr val="dk1"/>
                </a:solidFill>
                <a:latin typeface="Sora"/>
                <a:ea typeface="Sora"/>
                <a:cs typeface="Sora"/>
                <a:sym typeface="Sora"/>
              </a:rPr>
              <a:t>information security analyst, </a:t>
            </a:r>
            <a:endParaRPr sz="1200">
              <a:solidFill>
                <a:schemeClr val="dk1"/>
              </a:solidFill>
              <a:latin typeface="Sora"/>
              <a:ea typeface="Sora"/>
              <a:cs typeface="Sora"/>
              <a:sym typeface="Sora"/>
            </a:endParaRPr>
          </a:p>
          <a:p>
            <a:pPr indent="-304800" lvl="0" marL="457200" rtl="0" algn="l">
              <a:lnSpc>
                <a:spcPct val="115000"/>
              </a:lnSpc>
              <a:spcBef>
                <a:spcPts val="0"/>
              </a:spcBef>
              <a:spcAft>
                <a:spcPts val="0"/>
              </a:spcAft>
              <a:buClr>
                <a:schemeClr val="dk1"/>
              </a:buClr>
              <a:buSzPts val="1200"/>
              <a:buFont typeface="Sora"/>
              <a:buChar char="●"/>
            </a:pPr>
            <a:r>
              <a:rPr lang="fr" sz="1200">
                <a:solidFill>
                  <a:schemeClr val="dk1"/>
                </a:solidFill>
                <a:latin typeface="Sora"/>
                <a:ea typeface="Sora"/>
                <a:cs typeface="Sora"/>
                <a:sym typeface="Sora"/>
              </a:rPr>
              <a:t>IT security analyst, </a:t>
            </a:r>
            <a:endParaRPr sz="1200">
              <a:solidFill>
                <a:schemeClr val="dk1"/>
              </a:solidFill>
              <a:latin typeface="Sora"/>
              <a:ea typeface="Sora"/>
              <a:cs typeface="Sora"/>
              <a:sym typeface="Sora"/>
            </a:endParaRPr>
          </a:p>
          <a:p>
            <a:pPr indent="-304800" lvl="0" marL="457200" rtl="0" algn="l">
              <a:lnSpc>
                <a:spcPct val="115000"/>
              </a:lnSpc>
              <a:spcBef>
                <a:spcPts val="0"/>
              </a:spcBef>
              <a:spcAft>
                <a:spcPts val="0"/>
              </a:spcAft>
              <a:buClr>
                <a:schemeClr val="dk1"/>
              </a:buClr>
              <a:buSzPts val="1200"/>
              <a:buFont typeface="Sora"/>
              <a:buChar char="●"/>
            </a:pPr>
            <a:r>
              <a:rPr lang="fr" sz="1200">
                <a:solidFill>
                  <a:schemeClr val="dk1"/>
                </a:solidFill>
                <a:latin typeface="Sora"/>
                <a:ea typeface="Sora"/>
                <a:cs typeface="Sora"/>
                <a:sym typeface="Sora"/>
              </a:rPr>
              <a:t>Cyber defense analyst</a:t>
            </a:r>
            <a:endParaRPr sz="1200">
              <a:solidFill>
                <a:schemeClr val="dk1"/>
              </a:solidFill>
              <a:latin typeface="Sora"/>
              <a:ea typeface="Sora"/>
              <a:cs typeface="Sora"/>
              <a:sym typeface="Sora"/>
            </a:endParaRPr>
          </a:p>
        </p:txBody>
      </p:sp>
      <p:pic>
        <p:nvPicPr>
          <p:cNvPr id="345" name="Google Shape;345;p41"/>
          <p:cNvPicPr preferRelativeResize="0"/>
          <p:nvPr/>
        </p:nvPicPr>
        <p:blipFill>
          <a:blip r:embed="rId5">
            <a:alphaModFix/>
          </a:blip>
          <a:stretch>
            <a:fillRect/>
          </a:stretch>
        </p:blipFill>
        <p:spPr>
          <a:xfrm>
            <a:off x="4990575" y="8267702"/>
            <a:ext cx="1099100" cy="1601350"/>
          </a:xfrm>
          <a:prstGeom prst="rect">
            <a:avLst/>
          </a:prstGeom>
          <a:noFill/>
          <a:ln>
            <a:noFill/>
          </a:ln>
        </p:spPr>
      </p:pic>
      <p:pic>
        <p:nvPicPr>
          <p:cNvPr id="346" name="Google Shape;346;p41"/>
          <p:cNvPicPr preferRelativeResize="0"/>
          <p:nvPr/>
        </p:nvPicPr>
        <p:blipFill>
          <a:blip r:embed="rId6">
            <a:alphaModFix/>
          </a:blip>
          <a:stretch>
            <a:fillRect/>
          </a:stretch>
        </p:blipFill>
        <p:spPr>
          <a:xfrm>
            <a:off x="5877675" y="10086350"/>
            <a:ext cx="1609750" cy="509476"/>
          </a:xfrm>
          <a:prstGeom prst="rect">
            <a:avLst/>
          </a:prstGeom>
          <a:noFill/>
          <a:ln>
            <a:noFill/>
          </a:ln>
        </p:spPr>
      </p:pic>
      <p:sp>
        <p:nvSpPr>
          <p:cNvPr id="347" name="Google Shape;347;p41"/>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What you will get </a:t>
            </a:r>
            <a:endParaRPr sz="2400">
              <a:solidFill>
                <a:srgbClr val="153988"/>
              </a:solidFill>
              <a:latin typeface="Sora"/>
              <a:ea typeface="Sora"/>
              <a:cs typeface="Sora"/>
              <a:sym typeface="S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FFF"/>
        </a:solidFill>
      </p:bgPr>
    </p:bg>
    <p:spTree>
      <p:nvGrpSpPr>
        <p:cNvPr id="351" name="Shape 351"/>
        <p:cNvGrpSpPr/>
        <p:nvPr/>
      </p:nvGrpSpPr>
      <p:grpSpPr>
        <a:xfrm>
          <a:off x="0" y="0"/>
          <a:ext cx="0" cy="0"/>
          <a:chOff x="0" y="0"/>
          <a:chExt cx="0" cy="0"/>
        </a:xfrm>
      </p:grpSpPr>
      <p:sp>
        <p:nvSpPr>
          <p:cNvPr id="352" name="Google Shape;352;p42"/>
          <p:cNvSpPr txBox="1"/>
          <p:nvPr/>
        </p:nvSpPr>
        <p:spPr>
          <a:xfrm>
            <a:off x="479850" y="1450350"/>
            <a:ext cx="6080400" cy="968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200">
              <a:solidFill>
                <a:schemeClr val="dk1"/>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rPr lang="fr" sz="1200">
                <a:solidFill>
                  <a:schemeClr val="dk1"/>
                </a:solidFill>
                <a:latin typeface="Sora"/>
                <a:ea typeface="Sora"/>
                <a:cs typeface="Sora"/>
                <a:sym typeface="Sora"/>
              </a:rPr>
              <a:t>The program is designed to create a supporting environment but also leave some room for a rhythm that suits you. The program combines </a:t>
            </a:r>
            <a:r>
              <a:rPr b="1" lang="fr" sz="1200">
                <a:solidFill>
                  <a:srgbClr val="153988"/>
                </a:solidFill>
                <a:latin typeface="Sora"/>
                <a:ea typeface="Sora"/>
                <a:cs typeface="Sora"/>
                <a:sym typeface="Sora"/>
              </a:rPr>
              <a:t>individual</a:t>
            </a:r>
            <a:r>
              <a:rPr lang="fr" sz="1200">
                <a:solidFill>
                  <a:schemeClr val="dk1"/>
                </a:solidFill>
                <a:latin typeface="Sora"/>
                <a:ea typeface="Sora"/>
                <a:cs typeface="Sora"/>
                <a:sym typeface="Sora"/>
              </a:rPr>
              <a:t> </a:t>
            </a:r>
            <a:r>
              <a:rPr b="1" lang="fr" sz="1200">
                <a:solidFill>
                  <a:srgbClr val="153988"/>
                </a:solidFill>
                <a:latin typeface="Sora"/>
                <a:ea typeface="Sora"/>
                <a:cs typeface="Sora"/>
                <a:sym typeface="Sora"/>
              </a:rPr>
              <a:t>work with collective sessions and workshops.</a:t>
            </a:r>
            <a:endParaRPr b="1" sz="1200">
              <a:solidFill>
                <a:srgbClr val="153988"/>
              </a:solidFill>
              <a:latin typeface="Sora"/>
              <a:ea typeface="Sora"/>
              <a:cs typeface="Sora"/>
              <a:sym typeface="Sora"/>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Sora"/>
              <a:ea typeface="Sora"/>
              <a:cs typeface="Sora"/>
              <a:sym typeface="Sora"/>
            </a:endParaRPr>
          </a:p>
        </p:txBody>
      </p:sp>
      <p:pic>
        <p:nvPicPr>
          <p:cNvPr id="353" name="Google Shape;353;p42"/>
          <p:cNvPicPr preferRelativeResize="0"/>
          <p:nvPr/>
        </p:nvPicPr>
        <p:blipFill>
          <a:blip r:embed="rId3">
            <a:alphaModFix/>
          </a:blip>
          <a:stretch>
            <a:fillRect/>
          </a:stretch>
        </p:blipFill>
        <p:spPr>
          <a:xfrm>
            <a:off x="16434000" y="-1247500"/>
            <a:ext cx="903601" cy="903601"/>
          </a:xfrm>
          <a:prstGeom prst="rect">
            <a:avLst/>
          </a:prstGeom>
          <a:noFill/>
          <a:ln>
            <a:noFill/>
          </a:ln>
        </p:spPr>
      </p:pic>
      <p:sp>
        <p:nvSpPr>
          <p:cNvPr id="354" name="Google Shape;354;p42"/>
          <p:cNvSpPr txBox="1"/>
          <p:nvPr/>
        </p:nvSpPr>
        <p:spPr>
          <a:xfrm>
            <a:off x="501300" y="2418450"/>
            <a:ext cx="317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ontserrat Black"/>
              <a:ea typeface="Montserrat Black"/>
              <a:cs typeface="Montserrat Black"/>
              <a:sym typeface="Montserrat Black"/>
            </a:endParaRPr>
          </a:p>
        </p:txBody>
      </p:sp>
      <p:sp>
        <p:nvSpPr>
          <p:cNvPr id="355" name="Google Shape;355;p42"/>
          <p:cNvSpPr/>
          <p:nvPr/>
        </p:nvSpPr>
        <p:spPr>
          <a:xfrm>
            <a:off x="1620375" y="7834825"/>
            <a:ext cx="4517700" cy="2313900"/>
          </a:xfrm>
          <a:prstGeom prst="roundRect">
            <a:avLst>
              <a:gd fmla="val 16667" name="adj"/>
            </a:avLst>
          </a:prstGeom>
          <a:solidFill>
            <a:srgbClr val="FCFC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2CC"/>
              </a:solidFill>
            </a:endParaRPr>
          </a:p>
        </p:txBody>
      </p:sp>
      <p:sp>
        <p:nvSpPr>
          <p:cNvPr id="356" name="Google Shape;356;p42"/>
          <p:cNvSpPr txBox="1"/>
          <p:nvPr/>
        </p:nvSpPr>
        <p:spPr>
          <a:xfrm>
            <a:off x="1958700" y="9412225"/>
            <a:ext cx="2697000" cy="8157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t/>
            </a:r>
            <a:endParaRPr b="1" sz="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200">
              <a:latin typeface="Montserrat"/>
              <a:ea typeface="Montserrat"/>
              <a:cs typeface="Montserrat"/>
              <a:sym typeface="Montserrat"/>
            </a:endParaRPr>
          </a:p>
        </p:txBody>
      </p:sp>
      <p:sp>
        <p:nvSpPr>
          <p:cNvPr id="357" name="Google Shape;357;p42"/>
          <p:cNvSpPr txBox="1"/>
          <p:nvPr/>
        </p:nvSpPr>
        <p:spPr>
          <a:xfrm>
            <a:off x="2043000" y="7904569"/>
            <a:ext cx="2528400" cy="5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700">
                <a:solidFill>
                  <a:srgbClr val="153988"/>
                </a:solidFill>
                <a:latin typeface="Sora"/>
                <a:ea typeface="Sora"/>
                <a:cs typeface="Sora"/>
                <a:sym typeface="Sora"/>
              </a:rPr>
              <a:t>Self-paced program</a:t>
            </a:r>
            <a:endParaRPr sz="1700">
              <a:solidFill>
                <a:srgbClr val="153988"/>
              </a:solidFill>
              <a:latin typeface="Sora"/>
              <a:ea typeface="Sora"/>
              <a:cs typeface="Sora"/>
              <a:sym typeface="Sora"/>
            </a:endParaRPr>
          </a:p>
        </p:txBody>
      </p:sp>
      <p:pic>
        <p:nvPicPr>
          <p:cNvPr id="358" name="Google Shape;358;p42"/>
          <p:cNvPicPr preferRelativeResize="0"/>
          <p:nvPr/>
        </p:nvPicPr>
        <p:blipFill>
          <a:blip r:embed="rId4">
            <a:alphaModFix/>
          </a:blip>
          <a:stretch>
            <a:fillRect/>
          </a:stretch>
        </p:blipFill>
        <p:spPr>
          <a:xfrm>
            <a:off x="2091450" y="8628763"/>
            <a:ext cx="171360" cy="167921"/>
          </a:xfrm>
          <a:prstGeom prst="rect">
            <a:avLst/>
          </a:prstGeom>
          <a:noFill/>
          <a:ln>
            <a:noFill/>
          </a:ln>
        </p:spPr>
      </p:pic>
      <p:pic>
        <p:nvPicPr>
          <p:cNvPr id="359" name="Google Shape;359;p42"/>
          <p:cNvPicPr preferRelativeResize="0"/>
          <p:nvPr/>
        </p:nvPicPr>
        <p:blipFill>
          <a:blip r:embed="rId4">
            <a:alphaModFix/>
          </a:blip>
          <a:stretch>
            <a:fillRect/>
          </a:stretch>
        </p:blipFill>
        <p:spPr>
          <a:xfrm>
            <a:off x="2091450" y="9051459"/>
            <a:ext cx="171360" cy="167921"/>
          </a:xfrm>
          <a:prstGeom prst="rect">
            <a:avLst/>
          </a:prstGeom>
          <a:noFill/>
          <a:ln>
            <a:noFill/>
          </a:ln>
        </p:spPr>
      </p:pic>
      <p:sp>
        <p:nvSpPr>
          <p:cNvPr id="360" name="Google Shape;360;p42"/>
          <p:cNvSpPr txBox="1"/>
          <p:nvPr/>
        </p:nvSpPr>
        <p:spPr>
          <a:xfrm>
            <a:off x="2262800" y="7511725"/>
            <a:ext cx="3496500" cy="3231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t/>
            </a:r>
            <a:endParaRPr sz="900">
              <a:solidFill>
                <a:schemeClr val="dk1"/>
              </a:solidFill>
            </a:endParaRPr>
          </a:p>
        </p:txBody>
      </p:sp>
      <p:sp>
        <p:nvSpPr>
          <p:cNvPr id="361" name="Google Shape;361;p42"/>
          <p:cNvSpPr txBox="1"/>
          <p:nvPr/>
        </p:nvSpPr>
        <p:spPr>
          <a:xfrm>
            <a:off x="604050" y="3936300"/>
            <a:ext cx="5831100" cy="369300"/>
          </a:xfrm>
          <a:prstGeom prst="rect">
            <a:avLst/>
          </a:prstGeom>
          <a:noFill/>
          <a:ln>
            <a:noFill/>
          </a:ln>
        </p:spPr>
        <p:txBody>
          <a:bodyPr anchorCtr="0" anchor="t" bIns="91425" lIns="91425" spcFirstLastPara="1" rIns="91425" wrap="square" tIns="91425">
            <a:spAutoFit/>
          </a:bodyPr>
          <a:lstStyle/>
          <a:p>
            <a:pPr indent="0" lvl="0" marL="457200" rtl="0" algn="just">
              <a:lnSpc>
                <a:spcPct val="100000"/>
              </a:lnSpc>
              <a:spcBef>
                <a:spcPts val="0"/>
              </a:spcBef>
              <a:spcAft>
                <a:spcPts val="500"/>
              </a:spcAft>
              <a:buNone/>
            </a:pPr>
            <a:r>
              <a:t/>
            </a:r>
            <a:endParaRPr sz="1200">
              <a:solidFill>
                <a:schemeClr val="lt1"/>
              </a:solidFill>
              <a:latin typeface="Montserrat"/>
              <a:ea typeface="Montserrat"/>
              <a:cs typeface="Montserrat"/>
              <a:sym typeface="Montserrat"/>
            </a:endParaRPr>
          </a:p>
        </p:txBody>
      </p:sp>
      <p:sp>
        <p:nvSpPr>
          <p:cNvPr id="362" name="Google Shape;362;p42"/>
          <p:cNvSpPr txBox="1"/>
          <p:nvPr/>
        </p:nvSpPr>
        <p:spPr>
          <a:xfrm>
            <a:off x="604050" y="6408000"/>
            <a:ext cx="5832000" cy="369300"/>
          </a:xfrm>
          <a:prstGeom prst="rect">
            <a:avLst/>
          </a:prstGeom>
          <a:noFill/>
          <a:ln>
            <a:noFill/>
          </a:ln>
        </p:spPr>
        <p:txBody>
          <a:bodyPr anchorCtr="0" anchor="t" bIns="91425" lIns="91425" spcFirstLastPara="1" rIns="91425" wrap="square" tIns="91425">
            <a:spAutoFit/>
          </a:bodyPr>
          <a:lstStyle/>
          <a:p>
            <a:pPr indent="0" lvl="0" marL="457200" rtl="0" algn="just">
              <a:lnSpc>
                <a:spcPct val="100000"/>
              </a:lnSpc>
              <a:spcBef>
                <a:spcPts val="0"/>
              </a:spcBef>
              <a:spcAft>
                <a:spcPts val="500"/>
              </a:spcAft>
              <a:buNone/>
            </a:pPr>
            <a:r>
              <a:t/>
            </a:r>
            <a:endParaRPr sz="1200">
              <a:solidFill>
                <a:schemeClr val="lt1"/>
              </a:solidFill>
              <a:latin typeface="Montserrat"/>
              <a:ea typeface="Montserrat"/>
              <a:cs typeface="Montserrat"/>
              <a:sym typeface="Montserrat"/>
            </a:endParaRPr>
          </a:p>
        </p:txBody>
      </p:sp>
      <p:sp>
        <p:nvSpPr>
          <p:cNvPr id="363" name="Google Shape;363;p42"/>
          <p:cNvSpPr txBox="1"/>
          <p:nvPr/>
        </p:nvSpPr>
        <p:spPr>
          <a:xfrm>
            <a:off x="501300" y="6005750"/>
            <a:ext cx="317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ontserrat Black"/>
              <a:ea typeface="Montserrat Black"/>
              <a:cs typeface="Montserrat Black"/>
              <a:sym typeface="Montserrat Black"/>
            </a:endParaRPr>
          </a:p>
        </p:txBody>
      </p:sp>
      <p:sp>
        <p:nvSpPr>
          <p:cNvPr id="364" name="Google Shape;364;p42"/>
          <p:cNvSpPr txBox="1"/>
          <p:nvPr/>
        </p:nvSpPr>
        <p:spPr>
          <a:xfrm>
            <a:off x="604050" y="6992800"/>
            <a:ext cx="5406300" cy="72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1300">
              <a:latin typeface="Calibri"/>
              <a:ea typeface="Calibri"/>
              <a:cs typeface="Calibri"/>
              <a:sym typeface="Calibri"/>
            </a:endParaRPr>
          </a:p>
        </p:txBody>
      </p:sp>
      <p:grpSp>
        <p:nvGrpSpPr>
          <p:cNvPr id="365" name="Google Shape;365;p42"/>
          <p:cNvGrpSpPr/>
          <p:nvPr/>
        </p:nvGrpSpPr>
        <p:grpSpPr>
          <a:xfrm>
            <a:off x="4875975" y="7281013"/>
            <a:ext cx="1008000" cy="1008000"/>
            <a:chOff x="608400" y="7250400"/>
            <a:chExt cx="1008000" cy="1008000"/>
          </a:xfrm>
        </p:grpSpPr>
        <p:sp>
          <p:nvSpPr>
            <p:cNvPr id="366" name="Google Shape;366;p42"/>
            <p:cNvSpPr/>
            <p:nvPr/>
          </p:nvSpPr>
          <p:spPr>
            <a:xfrm>
              <a:off x="608400" y="7250400"/>
              <a:ext cx="1008000" cy="1008000"/>
            </a:xfrm>
            <a:prstGeom prst="ellipse">
              <a:avLst/>
            </a:prstGeom>
            <a:solidFill>
              <a:srgbClr val="009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2"/>
            <p:cNvSpPr/>
            <p:nvPr/>
          </p:nvSpPr>
          <p:spPr>
            <a:xfrm flipH="1">
              <a:off x="828000" y="7484400"/>
              <a:ext cx="738900" cy="738900"/>
            </a:xfrm>
            <a:prstGeom prst="teardrop">
              <a:avLst>
                <a:gd fmla="val 100000" name="adj"/>
              </a:avLst>
            </a:prstGeom>
            <a:solidFill>
              <a:srgbClr val="0277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42"/>
            <p:cNvPicPr preferRelativeResize="0"/>
            <p:nvPr/>
          </p:nvPicPr>
          <p:blipFill>
            <a:blip r:embed="rId5">
              <a:alphaModFix/>
            </a:blip>
            <a:stretch>
              <a:fillRect/>
            </a:stretch>
          </p:blipFill>
          <p:spPr>
            <a:xfrm>
              <a:off x="738598" y="7382212"/>
              <a:ext cx="738900" cy="738900"/>
            </a:xfrm>
            <a:prstGeom prst="rect">
              <a:avLst/>
            </a:prstGeom>
            <a:noFill/>
            <a:ln>
              <a:noFill/>
            </a:ln>
          </p:spPr>
        </p:pic>
      </p:grpSp>
      <p:pic>
        <p:nvPicPr>
          <p:cNvPr id="369" name="Google Shape;369;p42"/>
          <p:cNvPicPr preferRelativeResize="0"/>
          <p:nvPr/>
        </p:nvPicPr>
        <p:blipFill>
          <a:blip r:embed="rId4">
            <a:alphaModFix/>
          </a:blip>
          <a:stretch>
            <a:fillRect/>
          </a:stretch>
        </p:blipFill>
        <p:spPr>
          <a:xfrm>
            <a:off x="2091450" y="9650396"/>
            <a:ext cx="171360" cy="167921"/>
          </a:xfrm>
          <a:prstGeom prst="rect">
            <a:avLst/>
          </a:prstGeom>
          <a:noFill/>
          <a:ln>
            <a:noFill/>
          </a:ln>
        </p:spPr>
      </p:pic>
      <p:sp>
        <p:nvSpPr>
          <p:cNvPr id="370" name="Google Shape;370;p42"/>
          <p:cNvSpPr txBox="1"/>
          <p:nvPr/>
        </p:nvSpPr>
        <p:spPr>
          <a:xfrm>
            <a:off x="2324450" y="8388925"/>
            <a:ext cx="3258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Sora"/>
                <a:ea typeface="Sora"/>
                <a:cs typeface="Sora"/>
                <a:sym typeface="Sora"/>
              </a:rPr>
              <a:t>Convenient: You can work the program into your schedule wherever it works best.</a:t>
            </a:r>
            <a:endParaRPr sz="1200">
              <a:latin typeface="Sora"/>
              <a:ea typeface="Sora"/>
              <a:cs typeface="Sora"/>
              <a:sym typeface="Sora"/>
            </a:endParaRPr>
          </a:p>
          <a:p>
            <a:pPr indent="0" lvl="0" marL="0" rtl="0" algn="l">
              <a:spcBef>
                <a:spcPts val="0"/>
              </a:spcBef>
              <a:spcAft>
                <a:spcPts val="0"/>
              </a:spcAft>
              <a:buNone/>
            </a:pPr>
            <a:r>
              <a:t/>
            </a:r>
            <a:endParaRPr sz="1200">
              <a:latin typeface="Sora"/>
              <a:ea typeface="Sora"/>
              <a:cs typeface="Sora"/>
              <a:sym typeface="Sora"/>
            </a:endParaRPr>
          </a:p>
        </p:txBody>
      </p:sp>
      <p:sp>
        <p:nvSpPr>
          <p:cNvPr id="371" name="Google Shape;371;p42"/>
          <p:cNvSpPr txBox="1"/>
          <p:nvPr/>
        </p:nvSpPr>
        <p:spPr>
          <a:xfrm>
            <a:off x="2324450" y="8942400"/>
            <a:ext cx="5308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Sora"/>
                <a:ea typeface="Sora"/>
                <a:cs typeface="Sora"/>
                <a:sym typeface="Sora"/>
              </a:rPr>
              <a:t>Effective: Helps improve memory performance, </a:t>
            </a:r>
            <a:endParaRPr sz="1200">
              <a:latin typeface="Sora"/>
              <a:ea typeface="Sora"/>
              <a:cs typeface="Sora"/>
              <a:sym typeface="Sora"/>
            </a:endParaRPr>
          </a:p>
          <a:p>
            <a:pPr indent="0" lvl="0" marL="0" rtl="0" algn="l">
              <a:spcBef>
                <a:spcPts val="0"/>
              </a:spcBef>
              <a:spcAft>
                <a:spcPts val="0"/>
              </a:spcAft>
              <a:buNone/>
            </a:pPr>
            <a:r>
              <a:rPr lang="fr" sz="1200">
                <a:latin typeface="Sora"/>
                <a:ea typeface="Sora"/>
                <a:cs typeface="Sora"/>
                <a:sym typeface="Sora"/>
              </a:rPr>
              <a:t>as you can allocate more time to the more </a:t>
            </a:r>
            <a:endParaRPr sz="1200">
              <a:latin typeface="Sora"/>
              <a:ea typeface="Sora"/>
              <a:cs typeface="Sora"/>
              <a:sym typeface="Sora"/>
            </a:endParaRPr>
          </a:p>
          <a:p>
            <a:pPr indent="0" lvl="0" marL="0" rtl="0" algn="l">
              <a:spcBef>
                <a:spcPts val="0"/>
              </a:spcBef>
              <a:spcAft>
                <a:spcPts val="0"/>
              </a:spcAft>
              <a:buNone/>
            </a:pPr>
            <a:r>
              <a:rPr lang="fr" sz="1200">
                <a:latin typeface="Sora"/>
                <a:ea typeface="Sora"/>
                <a:cs typeface="Sora"/>
                <a:sym typeface="Sora"/>
              </a:rPr>
              <a:t>difficult material.</a:t>
            </a:r>
            <a:endParaRPr sz="1200">
              <a:latin typeface="Sora"/>
              <a:ea typeface="Sora"/>
              <a:cs typeface="Sora"/>
              <a:sym typeface="Sora"/>
            </a:endParaRPr>
          </a:p>
        </p:txBody>
      </p:sp>
      <p:sp>
        <p:nvSpPr>
          <p:cNvPr id="372" name="Google Shape;372;p42"/>
          <p:cNvSpPr txBox="1"/>
          <p:nvPr/>
        </p:nvSpPr>
        <p:spPr>
          <a:xfrm>
            <a:off x="2324450" y="9534250"/>
            <a:ext cx="5185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Sora"/>
                <a:ea typeface="Sora"/>
                <a:cs typeface="Sora"/>
                <a:sym typeface="Sora"/>
              </a:rPr>
              <a:t>Efficient: You can make the best use of your </a:t>
            </a:r>
            <a:endParaRPr sz="1200">
              <a:latin typeface="Sora"/>
              <a:ea typeface="Sora"/>
              <a:cs typeface="Sora"/>
              <a:sym typeface="Sora"/>
            </a:endParaRPr>
          </a:p>
          <a:p>
            <a:pPr indent="0" lvl="0" marL="0" rtl="0" algn="l">
              <a:spcBef>
                <a:spcPts val="0"/>
              </a:spcBef>
              <a:spcAft>
                <a:spcPts val="0"/>
              </a:spcAft>
              <a:buNone/>
            </a:pPr>
            <a:r>
              <a:rPr lang="fr" sz="1200">
                <a:latin typeface="Sora"/>
                <a:ea typeface="Sora"/>
                <a:cs typeface="Sora"/>
                <a:sym typeface="Sora"/>
              </a:rPr>
              <a:t>time, in order to meet your  learning objectives</a:t>
            </a:r>
            <a:endParaRPr sz="1200">
              <a:latin typeface="Sora"/>
              <a:ea typeface="Sora"/>
              <a:cs typeface="Sora"/>
              <a:sym typeface="Sora"/>
            </a:endParaRPr>
          </a:p>
        </p:txBody>
      </p:sp>
      <p:pic>
        <p:nvPicPr>
          <p:cNvPr id="373" name="Google Shape;373;p42"/>
          <p:cNvPicPr preferRelativeResize="0"/>
          <p:nvPr/>
        </p:nvPicPr>
        <p:blipFill>
          <a:blip r:embed="rId6">
            <a:alphaModFix/>
          </a:blip>
          <a:stretch>
            <a:fillRect/>
          </a:stretch>
        </p:blipFill>
        <p:spPr>
          <a:xfrm>
            <a:off x="5877675" y="10086350"/>
            <a:ext cx="1609750" cy="509476"/>
          </a:xfrm>
          <a:prstGeom prst="rect">
            <a:avLst/>
          </a:prstGeom>
          <a:noFill/>
          <a:ln>
            <a:noFill/>
          </a:ln>
        </p:spPr>
      </p:pic>
      <p:sp>
        <p:nvSpPr>
          <p:cNvPr id="374" name="Google Shape;374;p42"/>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What to expect</a:t>
            </a:r>
            <a:endParaRPr sz="2400">
              <a:solidFill>
                <a:srgbClr val="153988"/>
              </a:solidFill>
              <a:latin typeface="Sora"/>
              <a:ea typeface="Sora"/>
              <a:cs typeface="Sora"/>
              <a:sym typeface="Sora"/>
            </a:endParaRPr>
          </a:p>
        </p:txBody>
      </p:sp>
      <p:pic>
        <p:nvPicPr>
          <p:cNvPr id="375" name="Google Shape;375;p42"/>
          <p:cNvPicPr preferRelativeResize="0"/>
          <p:nvPr/>
        </p:nvPicPr>
        <p:blipFill>
          <a:blip r:embed="rId7">
            <a:alphaModFix/>
          </a:blip>
          <a:stretch>
            <a:fillRect/>
          </a:stretch>
        </p:blipFill>
        <p:spPr>
          <a:xfrm>
            <a:off x="0" y="2744000"/>
            <a:ext cx="7560001" cy="44421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9" name="Shape 379"/>
        <p:cNvGrpSpPr/>
        <p:nvPr/>
      </p:nvGrpSpPr>
      <p:grpSpPr>
        <a:xfrm>
          <a:off x="0" y="0"/>
          <a:ext cx="0" cy="0"/>
          <a:chOff x="0" y="0"/>
          <a:chExt cx="0" cy="0"/>
        </a:xfrm>
      </p:grpSpPr>
      <p:sp>
        <p:nvSpPr>
          <p:cNvPr id="380" name="Google Shape;380;p43"/>
          <p:cNvSpPr/>
          <p:nvPr/>
        </p:nvSpPr>
        <p:spPr>
          <a:xfrm>
            <a:off x="364800" y="4722175"/>
            <a:ext cx="6836100" cy="2379300"/>
          </a:xfrm>
          <a:prstGeom prst="roundRect">
            <a:avLst>
              <a:gd fmla="val 16667" name="adj"/>
            </a:avLst>
          </a:prstGeom>
          <a:solidFill>
            <a:schemeClr val="lt2"/>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1" name="Google Shape;381;p43"/>
          <p:cNvSpPr txBox="1"/>
          <p:nvPr/>
        </p:nvSpPr>
        <p:spPr>
          <a:xfrm>
            <a:off x="282150" y="902550"/>
            <a:ext cx="6995700" cy="968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200">
              <a:solidFill>
                <a:schemeClr val="dk1"/>
              </a:solidFill>
              <a:latin typeface="Sora"/>
              <a:ea typeface="Sora"/>
              <a:cs typeface="Sora"/>
              <a:sym typeface="Sora"/>
            </a:endParaRPr>
          </a:p>
          <a:p>
            <a:pPr indent="0" lvl="0" marL="0" rtl="0" algn="just">
              <a:lnSpc>
                <a:spcPct val="115000"/>
              </a:lnSpc>
              <a:spcBef>
                <a:spcPts val="200"/>
              </a:spcBef>
              <a:spcAft>
                <a:spcPts val="200"/>
              </a:spcAft>
              <a:buClr>
                <a:schemeClr val="dk1"/>
              </a:buClr>
              <a:buSzPts val="1100"/>
              <a:buFont typeface="Arial"/>
              <a:buNone/>
            </a:pPr>
            <a:r>
              <a:rPr lang="fr" sz="1200">
                <a:solidFill>
                  <a:schemeClr val="dk1"/>
                </a:solidFill>
                <a:latin typeface="Sora"/>
                <a:ea typeface="Sora"/>
                <a:cs typeface="Sora"/>
                <a:sym typeface="Sora"/>
              </a:rPr>
              <a:t>The program is designed to create a supporting environment but also leave some room for a rhythm that suits </a:t>
            </a:r>
            <a:r>
              <a:rPr lang="fr" sz="1200">
                <a:solidFill>
                  <a:schemeClr val="dk1"/>
                </a:solidFill>
                <a:latin typeface="Sora"/>
                <a:ea typeface="Sora"/>
                <a:cs typeface="Sora"/>
                <a:sym typeface="Sora"/>
              </a:rPr>
              <a:t>you</a:t>
            </a:r>
            <a:r>
              <a:rPr lang="fr" sz="1200">
                <a:solidFill>
                  <a:schemeClr val="dk1"/>
                </a:solidFill>
                <a:latin typeface="Sora"/>
                <a:ea typeface="Sora"/>
                <a:cs typeface="Sora"/>
                <a:sym typeface="Sora"/>
              </a:rPr>
              <a:t>. The program combines</a:t>
            </a:r>
            <a:r>
              <a:rPr lang="fr" sz="1200">
                <a:solidFill>
                  <a:srgbClr val="153989"/>
                </a:solidFill>
                <a:latin typeface="Sora"/>
                <a:ea typeface="Sora"/>
                <a:cs typeface="Sora"/>
                <a:sym typeface="Sora"/>
              </a:rPr>
              <a:t> </a:t>
            </a:r>
            <a:r>
              <a:rPr lang="fr" sz="1200">
                <a:solidFill>
                  <a:srgbClr val="153989"/>
                </a:solidFill>
                <a:latin typeface="Sora ExtraBold"/>
                <a:ea typeface="Sora ExtraBold"/>
                <a:cs typeface="Sora ExtraBold"/>
                <a:sym typeface="Sora ExtraBold"/>
              </a:rPr>
              <a:t>individual work</a:t>
            </a:r>
            <a:r>
              <a:rPr b="1" lang="fr" sz="1200">
                <a:solidFill>
                  <a:srgbClr val="153989"/>
                </a:solidFill>
                <a:latin typeface="Sora"/>
                <a:ea typeface="Sora"/>
                <a:cs typeface="Sora"/>
                <a:sym typeface="Sora"/>
              </a:rPr>
              <a:t> </a:t>
            </a:r>
            <a:r>
              <a:rPr lang="fr" sz="1200">
                <a:solidFill>
                  <a:srgbClr val="153989"/>
                </a:solidFill>
                <a:latin typeface="Sora"/>
                <a:ea typeface="Sora"/>
                <a:cs typeface="Sora"/>
                <a:sym typeface="Sora"/>
              </a:rPr>
              <a:t>with</a:t>
            </a:r>
            <a:r>
              <a:rPr b="1" lang="fr" sz="1200">
                <a:solidFill>
                  <a:srgbClr val="153989"/>
                </a:solidFill>
                <a:latin typeface="Sora"/>
                <a:ea typeface="Sora"/>
                <a:cs typeface="Sora"/>
                <a:sym typeface="Sora"/>
              </a:rPr>
              <a:t> </a:t>
            </a:r>
            <a:r>
              <a:rPr lang="fr" sz="1200">
                <a:solidFill>
                  <a:srgbClr val="153989"/>
                </a:solidFill>
                <a:latin typeface="Sora ExtraBold"/>
                <a:ea typeface="Sora ExtraBold"/>
                <a:cs typeface="Sora ExtraBold"/>
                <a:sym typeface="Sora ExtraBold"/>
              </a:rPr>
              <a:t>collective sessions and </a:t>
            </a:r>
            <a:r>
              <a:rPr lang="fr" sz="1200">
                <a:solidFill>
                  <a:srgbClr val="153989"/>
                </a:solidFill>
                <a:latin typeface="Sora ExtraBold"/>
                <a:ea typeface="Sora ExtraBold"/>
                <a:cs typeface="Sora ExtraBold"/>
                <a:sym typeface="Sora ExtraBold"/>
              </a:rPr>
              <a:t>workshops</a:t>
            </a:r>
            <a:r>
              <a:rPr lang="fr" sz="1200">
                <a:solidFill>
                  <a:srgbClr val="153989"/>
                </a:solidFill>
                <a:latin typeface="Sora"/>
                <a:ea typeface="Sora"/>
                <a:cs typeface="Sora"/>
                <a:sym typeface="Sora"/>
              </a:rPr>
              <a:t>.</a:t>
            </a:r>
            <a:endParaRPr sz="1200">
              <a:solidFill>
                <a:srgbClr val="153989"/>
              </a:solidFill>
              <a:latin typeface="Sora"/>
              <a:ea typeface="Sora"/>
              <a:cs typeface="Sora"/>
              <a:sym typeface="Sora"/>
            </a:endParaRPr>
          </a:p>
        </p:txBody>
      </p:sp>
      <p:pic>
        <p:nvPicPr>
          <p:cNvPr id="382" name="Google Shape;382;p43"/>
          <p:cNvPicPr preferRelativeResize="0"/>
          <p:nvPr/>
        </p:nvPicPr>
        <p:blipFill>
          <a:blip r:embed="rId3">
            <a:alphaModFix/>
          </a:blip>
          <a:stretch>
            <a:fillRect/>
          </a:stretch>
        </p:blipFill>
        <p:spPr>
          <a:xfrm>
            <a:off x="16434000" y="-1247500"/>
            <a:ext cx="903601" cy="903601"/>
          </a:xfrm>
          <a:prstGeom prst="rect">
            <a:avLst/>
          </a:prstGeom>
          <a:noFill/>
          <a:ln>
            <a:noFill/>
          </a:ln>
        </p:spPr>
      </p:pic>
      <p:pic>
        <p:nvPicPr>
          <p:cNvPr id="383" name="Google Shape;383;p43"/>
          <p:cNvPicPr preferRelativeResize="0"/>
          <p:nvPr/>
        </p:nvPicPr>
        <p:blipFill>
          <a:blip r:embed="rId4">
            <a:alphaModFix/>
          </a:blip>
          <a:stretch>
            <a:fillRect/>
          </a:stretch>
        </p:blipFill>
        <p:spPr>
          <a:xfrm>
            <a:off x="5750675" y="9959350"/>
            <a:ext cx="1609750" cy="509476"/>
          </a:xfrm>
          <a:prstGeom prst="rect">
            <a:avLst/>
          </a:prstGeom>
          <a:noFill/>
          <a:ln>
            <a:noFill/>
          </a:ln>
        </p:spPr>
      </p:pic>
      <p:sp>
        <p:nvSpPr>
          <p:cNvPr id="384" name="Google Shape;384;p43"/>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Time commitment</a:t>
            </a:r>
            <a:endParaRPr sz="2400">
              <a:solidFill>
                <a:srgbClr val="153988"/>
              </a:solidFill>
              <a:latin typeface="Sora"/>
              <a:ea typeface="Sora"/>
              <a:cs typeface="Sora"/>
              <a:sym typeface="Sora"/>
            </a:endParaRPr>
          </a:p>
        </p:txBody>
      </p:sp>
      <p:sp>
        <p:nvSpPr>
          <p:cNvPr id="385" name="Google Shape;385;p43"/>
          <p:cNvSpPr/>
          <p:nvPr/>
        </p:nvSpPr>
        <p:spPr>
          <a:xfrm>
            <a:off x="617350" y="7622075"/>
            <a:ext cx="5023200" cy="2486700"/>
          </a:xfrm>
          <a:prstGeom prst="roundRect">
            <a:avLst>
              <a:gd fmla="val 16667" name="adj"/>
            </a:avLst>
          </a:prstGeom>
          <a:solidFill>
            <a:srgbClr val="FFE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2CC"/>
              </a:solidFill>
            </a:endParaRPr>
          </a:p>
        </p:txBody>
      </p:sp>
      <p:sp>
        <p:nvSpPr>
          <p:cNvPr id="386" name="Google Shape;386;p43"/>
          <p:cNvSpPr txBox="1"/>
          <p:nvPr/>
        </p:nvSpPr>
        <p:spPr>
          <a:xfrm>
            <a:off x="1039963" y="7757207"/>
            <a:ext cx="2528400" cy="5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1700">
                <a:solidFill>
                  <a:srgbClr val="153988"/>
                </a:solidFill>
                <a:latin typeface="Sora"/>
                <a:ea typeface="Sora"/>
                <a:cs typeface="Sora"/>
                <a:sym typeface="Sora"/>
              </a:rPr>
              <a:t>Self-paced program</a:t>
            </a:r>
            <a:endParaRPr sz="1700">
              <a:solidFill>
                <a:srgbClr val="153988"/>
              </a:solidFill>
              <a:latin typeface="Sora"/>
              <a:ea typeface="Sora"/>
              <a:cs typeface="Sora"/>
              <a:sym typeface="Sora"/>
            </a:endParaRPr>
          </a:p>
        </p:txBody>
      </p:sp>
      <p:sp>
        <p:nvSpPr>
          <p:cNvPr id="387" name="Google Shape;387;p43"/>
          <p:cNvSpPr txBox="1"/>
          <p:nvPr/>
        </p:nvSpPr>
        <p:spPr>
          <a:xfrm>
            <a:off x="1321428" y="8317775"/>
            <a:ext cx="39537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200">
                <a:latin typeface="Sora"/>
                <a:ea typeface="Sora"/>
                <a:cs typeface="Sora"/>
                <a:sym typeface="Sora"/>
              </a:rPr>
              <a:t>Convenient</a:t>
            </a:r>
            <a:r>
              <a:rPr lang="fr" sz="1200">
                <a:latin typeface="Sora"/>
                <a:ea typeface="Sora"/>
                <a:cs typeface="Sora"/>
                <a:sym typeface="Sora"/>
              </a:rPr>
              <a:t>: You can work the program into your schedule wherever it works best.</a:t>
            </a:r>
            <a:endParaRPr sz="1200">
              <a:latin typeface="Sora"/>
              <a:ea typeface="Sora"/>
              <a:cs typeface="Sora"/>
              <a:sym typeface="Sora"/>
            </a:endParaRPr>
          </a:p>
          <a:p>
            <a:pPr indent="0" lvl="0" marL="0" rtl="0" algn="l">
              <a:spcBef>
                <a:spcPts val="0"/>
              </a:spcBef>
              <a:spcAft>
                <a:spcPts val="0"/>
              </a:spcAft>
              <a:buNone/>
            </a:pPr>
            <a:r>
              <a:t/>
            </a:r>
            <a:endParaRPr sz="1200">
              <a:latin typeface="Sora"/>
              <a:ea typeface="Sora"/>
              <a:cs typeface="Sora"/>
              <a:sym typeface="Sora"/>
            </a:endParaRPr>
          </a:p>
        </p:txBody>
      </p:sp>
      <p:sp>
        <p:nvSpPr>
          <p:cNvPr id="388" name="Google Shape;388;p43"/>
          <p:cNvSpPr txBox="1"/>
          <p:nvPr/>
        </p:nvSpPr>
        <p:spPr>
          <a:xfrm>
            <a:off x="1321422" y="8795050"/>
            <a:ext cx="39537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200">
                <a:latin typeface="Sora"/>
                <a:ea typeface="Sora"/>
                <a:cs typeface="Sora"/>
                <a:sym typeface="Sora"/>
              </a:rPr>
              <a:t>Effective</a:t>
            </a:r>
            <a:r>
              <a:rPr lang="fr" sz="1200">
                <a:latin typeface="Sora"/>
                <a:ea typeface="Sora"/>
                <a:cs typeface="Sora"/>
                <a:sym typeface="Sora"/>
              </a:rPr>
              <a:t>: Helps improve memory performance, </a:t>
            </a:r>
            <a:endParaRPr sz="1200">
              <a:latin typeface="Sora"/>
              <a:ea typeface="Sora"/>
              <a:cs typeface="Sora"/>
              <a:sym typeface="Sora"/>
            </a:endParaRPr>
          </a:p>
          <a:p>
            <a:pPr indent="0" lvl="0" marL="0" rtl="0" algn="l">
              <a:lnSpc>
                <a:spcPct val="115000"/>
              </a:lnSpc>
              <a:spcBef>
                <a:spcPts val="0"/>
              </a:spcBef>
              <a:spcAft>
                <a:spcPts val="0"/>
              </a:spcAft>
              <a:buNone/>
            </a:pPr>
            <a:r>
              <a:rPr lang="fr" sz="1200">
                <a:latin typeface="Sora"/>
                <a:ea typeface="Sora"/>
                <a:cs typeface="Sora"/>
                <a:sym typeface="Sora"/>
              </a:rPr>
              <a:t>as you can allocate more time to the more </a:t>
            </a:r>
            <a:endParaRPr sz="1200">
              <a:latin typeface="Sora"/>
              <a:ea typeface="Sora"/>
              <a:cs typeface="Sora"/>
              <a:sym typeface="Sora"/>
            </a:endParaRPr>
          </a:p>
          <a:p>
            <a:pPr indent="0" lvl="0" marL="0" rtl="0" algn="l">
              <a:lnSpc>
                <a:spcPct val="115000"/>
              </a:lnSpc>
              <a:spcBef>
                <a:spcPts val="0"/>
              </a:spcBef>
              <a:spcAft>
                <a:spcPts val="0"/>
              </a:spcAft>
              <a:buNone/>
            </a:pPr>
            <a:r>
              <a:rPr lang="fr" sz="1200">
                <a:latin typeface="Sora"/>
                <a:ea typeface="Sora"/>
                <a:cs typeface="Sora"/>
                <a:sym typeface="Sora"/>
              </a:rPr>
              <a:t>difficult material.</a:t>
            </a:r>
            <a:endParaRPr sz="1200">
              <a:latin typeface="Sora"/>
              <a:ea typeface="Sora"/>
              <a:cs typeface="Sora"/>
              <a:sym typeface="Sora"/>
            </a:endParaRPr>
          </a:p>
        </p:txBody>
      </p:sp>
      <p:sp>
        <p:nvSpPr>
          <p:cNvPr id="389" name="Google Shape;389;p43"/>
          <p:cNvSpPr txBox="1"/>
          <p:nvPr/>
        </p:nvSpPr>
        <p:spPr>
          <a:xfrm>
            <a:off x="1321413" y="9463088"/>
            <a:ext cx="51855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200">
                <a:latin typeface="Sora"/>
                <a:ea typeface="Sora"/>
                <a:cs typeface="Sora"/>
                <a:sym typeface="Sora"/>
              </a:rPr>
              <a:t>Efficient</a:t>
            </a:r>
            <a:r>
              <a:rPr lang="fr" sz="1200">
                <a:latin typeface="Sora"/>
                <a:ea typeface="Sora"/>
                <a:cs typeface="Sora"/>
                <a:sym typeface="Sora"/>
              </a:rPr>
              <a:t>: You can make the best use of your </a:t>
            </a:r>
            <a:endParaRPr sz="1200">
              <a:latin typeface="Sora"/>
              <a:ea typeface="Sora"/>
              <a:cs typeface="Sora"/>
              <a:sym typeface="Sora"/>
            </a:endParaRPr>
          </a:p>
          <a:p>
            <a:pPr indent="0" lvl="0" marL="0" rtl="0" algn="l">
              <a:lnSpc>
                <a:spcPct val="115000"/>
              </a:lnSpc>
              <a:spcBef>
                <a:spcPts val="0"/>
              </a:spcBef>
              <a:spcAft>
                <a:spcPts val="0"/>
              </a:spcAft>
              <a:buNone/>
            </a:pPr>
            <a:r>
              <a:rPr lang="fr" sz="1200">
                <a:latin typeface="Sora"/>
                <a:ea typeface="Sora"/>
                <a:cs typeface="Sora"/>
                <a:sym typeface="Sora"/>
              </a:rPr>
              <a:t>time, in order to meet your  learning objectives</a:t>
            </a:r>
            <a:endParaRPr sz="1200">
              <a:latin typeface="Sora"/>
              <a:ea typeface="Sora"/>
              <a:cs typeface="Sora"/>
              <a:sym typeface="Sora"/>
            </a:endParaRPr>
          </a:p>
        </p:txBody>
      </p:sp>
      <p:pic>
        <p:nvPicPr>
          <p:cNvPr id="390" name="Google Shape;390;p43"/>
          <p:cNvPicPr preferRelativeResize="0"/>
          <p:nvPr/>
        </p:nvPicPr>
        <p:blipFill>
          <a:blip r:embed="rId5">
            <a:alphaModFix/>
          </a:blip>
          <a:stretch>
            <a:fillRect/>
          </a:stretch>
        </p:blipFill>
        <p:spPr>
          <a:xfrm>
            <a:off x="1012213" y="8405200"/>
            <a:ext cx="171360" cy="167921"/>
          </a:xfrm>
          <a:prstGeom prst="rect">
            <a:avLst/>
          </a:prstGeom>
          <a:noFill/>
          <a:ln>
            <a:noFill/>
          </a:ln>
        </p:spPr>
      </p:pic>
      <p:pic>
        <p:nvPicPr>
          <p:cNvPr id="391" name="Google Shape;391;p43"/>
          <p:cNvPicPr preferRelativeResize="0"/>
          <p:nvPr/>
        </p:nvPicPr>
        <p:blipFill>
          <a:blip r:embed="rId5">
            <a:alphaModFix/>
          </a:blip>
          <a:stretch>
            <a:fillRect/>
          </a:stretch>
        </p:blipFill>
        <p:spPr>
          <a:xfrm>
            <a:off x="1012213" y="8904096"/>
            <a:ext cx="171360" cy="167921"/>
          </a:xfrm>
          <a:prstGeom prst="rect">
            <a:avLst/>
          </a:prstGeom>
          <a:noFill/>
          <a:ln>
            <a:noFill/>
          </a:ln>
        </p:spPr>
      </p:pic>
      <p:pic>
        <p:nvPicPr>
          <p:cNvPr id="392" name="Google Shape;392;p43"/>
          <p:cNvPicPr preferRelativeResize="0"/>
          <p:nvPr/>
        </p:nvPicPr>
        <p:blipFill>
          <a:blip r:embed="rId5">
            <a:alphaModFix/>
          </a:blip>
          <a:stretch>
            <a:fillRect/>
          </a:stretch>
        </p:blipFill>
        <p:spPr>
          <a:xfrm>
            <a:off x="1012213" y="9579234"/>
            <a:ext cx="171360" cy="167921"/>
          </a:xfrm>
          <a:prstGeom prst="rect">
            <a:avLst/>
          </a:prstGeom>
          <a:noFill/>
          <a:ln>
            <a:noFill/>
          </a:ln>
        </p:spPr>
      </p:pic>
      <p:grpSp>
        <p:nvGrpSpPr>
          <p:cNvPr id="393" name="Google Shape;393;p43"/>
          <p:cNvGrpSpPr/>
          <p:nvPr/>
        </p:nvGrpSpPr>
        <p:grpSpPr>
          <a:xfrm>
            <a:off x="4085213" y="7241925"/>
            <a:ext cx="1008000" cy="1008000"/>
            <a:chOff x="608400" y="7250400"/>
            <a:chExt cx="1008000" cy="1008000"/>
          </a:xfrm>
        </p:grpSpPr>
        <p:sp>
          <p:nvSpPr>
            <p:cNvPr id="394" name="Google Shape;394;p43"/>
            <p:cNvSpPr/>
            <p:nvPr/>
          </p:nvSpPr>
          <p:spPr>
            <a:xfrm>
              <a:off x="608400" y="7250400"/>
              <a:ext cx="1008000" cy="1008000"/>
            </a:xfrm>
            <a:prstGeom prst="ellipse">
              <a:avLst/>
            </a:prstGeom>
            <a:solidFill>
              <a:srgbClr val="009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3"/>
            <p:cNvSpPr/>
            <p:nvPr/>
          </p:nvSpPr>
          <p:spPr>
            <a:xfrm flipH="1">
              <a:off x="828000" y="7484400"/>
              <a:ext cx="738900" cy="738900"/>
            </a:xfrm>
            <a:prstGeom prst="teardrop">
              <a:avLst>
                <a:gd fmla="val 100000" name="adj"/>
              </a:avLst>
            </a:prstGeom>
            <a:solidFill>
              <a:srgbClr val="0277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6" name="Google Shape;396;p43"/>
            <p:cNvPicPr preferRelativeResize="0"/>
            <p:nvPr/>
          </p:nvPicPr>
          <p:blipFill>
            <a:blip r:embed="rId6">
              <a:alphaModFix/>
            </a:blip>
            <a:stretch>
              <a:fillRect/>
            </a:stretch>
          </p:blipFill>
          <p:spPr>
            <a:xfrm>
              <a:off x="738598" y="7382212"/>
              <a:ext cx="738900" cy="738900"/>
            </a:xfrm>
            <a:prstGeom prst="rect">
              <a:avLst/>
            </a:prstGeom>
            <a:noFill/>
            <a:ln>
              <a:noFill/>
            </a:ln>
          </p:spPr>
        </p:pic>
      </p:grpSp>
      <p:sp>
        <p:nvSpPr>
          <p:cNvPr id="397" name="Google Shape;397;p43"/>
          <p:cNvSpPr/>
          <p:nvPr/>
        </p:nvSpPr>
        <p:spPr>
          <a:xfrm>
            <a:off x="1106075" y="309540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8" name="Google Shape;398;p43"/>
          <p:cNvSpPr txBox="1"/>
          <p:nvPr/>
        </p:nvSpPr>
        <p:spPr>
          <a:xfrm>
            <a:off x="1088425" y="323895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1</a:t>
            </a:r>
            <a:endParaRPr sz="900">
              <a:solidFill>
                <a:srgbClr val="153989"/>
              </a:solidFill>
              <a:latin typeface="Sora Light"/>
              <a:ea typeface="Sora Light"/>
              <a:cs typeface="Sora Light"/>
              <a:sym typeface="Sora Light"/>
            </a:endParaRPr>
          </a:p>
        </p:txBody>
      </p:sp>
      <p:sp>
        <p:nvSpPr>
          <p:cNvPr id="399" name="Google Shape;399;p43"/>
          <p:cNvSpPr/>
          <p:nvPr/>
        </p:nvSpPr>
        <p:spPr>
          <a:xfrm>
            <a:off x="1791875" y="250370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0" name="Google Shape;400;p43"/>
          <p:cNvSpPr txBox="1"/>
          <p:nvPr/>
        </p:nvSpPr>
        <p:spPr>
          <a:xfrm>
            <a:off x="1774225" y="264725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2</a:t>
            </a:r>
            <a:endParaRPr sz="900">
              <a:solidFill>
                <a:srgbClr val="153989"/>
              </a:solidFill>
              <a:latin typeface="Sora Light"/>
              <a:ea typeface="Sora Light"/>
              <a:cs typeface="Sora Light"/>
              <a:sym typeface="Sora Light"/>
            </a:endParaRPr>
          </a:p>
        </p:txBody>
      </p:sp>
      <p:sp>
        <p:nvSpPr>
          <p:cNvPr id="401" name="Google Shape;401;p43"/>
          <p:cNvSpPr/>
          <p:nvPr/>
        </p:nvSpPr>
        <p:spPr>
          <a:xfrm>
            <a:off x="2513575" y="305530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2" name="Google Shape;402;p43"/>
          <p:cNvSpPr txBox="1"/>
          <p:nvPr/>
        </p:nvSpPr>
        <p:spPr>
          <a:xfrm>
            <a:off x="2495925" y="319885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3</a:t>
            </a:r>
            <a:endParaRPr sz="900">
              <a:solidFill>
                <a:srgbClr val="153989"/>
              </a:solidFill>
              <a:latin typeface="Sora Light"/>
              <a:ea typeface="Sora Light"/>
              <a:cs typeface="Sora Light"/>
              <a:sym typeface="Sora Light"/>
            </a:endParaRPr>
          </a:p>
        </p:txBody>
      </p:sp>
      <p:sp>
        <p:nvSpPr>
          <p:cNvPr id="403" name="Google Shape;403;p43"/>
          <p:cNvSpPr/>
          <p:nvPr/>
        </p:nvSpPr>
        <p:spPr>
          <a:xfrm>
            <a:off x="3275575" y="248025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4" name="Google Shape;404;p43"/>
          <p:cNvSpPr txBox="1"/>
          <p:nvPr/>
        </p:nvSpPr>
        <p:spPr>
          <a:xfrm>
            <a:off x="3257925" y="262380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4</a:t>
            </a:r>
            <a:endParaRPr sz="900">
              <a:solidFill>
                <a:srgbClr val="153989"/>
              </a:solidFill>
              <a:latin typeface="Sora Light"/>
              <a:ea typeface="Sora Light"/>
              <a:cs typeface="Sora Light"/>
              <a:sym typeface="Sora Light"/>
            </a:endParaRPr>
          </a:p>
        </p:txBody>
      </p:sp>
      <p:sp>
        <p:nvSpPr>
          <p:cNvPr id="405" name="Google Shape;405;p43"/>
          <p:cNvSpPr/>
          <p:nvPr/>
        </p:nvSpPr>
        <p:spPr>
          <a:xfrm>
            <a:off x="3844875" y="306415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6" name="Google Shape;406;p43"/>
          <p:cNvSpPr txBox="1"/>
          <p:nvPr/>
        </p:nvSpPr>
        <p:spPr>
          <a:xfrm>
            <a:off x="3827225" y="320770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5</a:t>
            </a:r>
            <a:endParaRPr sz="900">
              <a:solidFill>
                <a:srgbClr val="153989"/>
              </a:solidFill>
              <a:latin typeface="Sora Light"/>
              <a:ea typeface="Sora Light"/>
              <a:cs typeface="Sora Light"/>
              <a:sym typeface="Sora Light"/>
            </a:endParaRPr>
          </a:p>
        </p:txBody>
      </p:sp>
      <p:sp>
        <p:nvSpPr>
          <p:cNvPr id="407" name="Google Shape;407;p43"/>
          <p:cNvSpPr/>
          <p:nvPr/>
        </p:nvSpPr>
        <p:spPr>
          <a:xfrm>
            <a:off x="4530675" y="248025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8" name="Google Shape;408;p43"/>
          <p:cNvSpPr txBox="1"/>
          <p:nvPr/>
        </p:nvSpPr>
        <p:spPr>
          <a:xfrm>
            <a:off x="4513025" y="262380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6</a:t>
            </a:r>
            <a:endParaRPr sz="900">
              <a:solidFill>
                <a:srgbClr val="153989"/>
              </a:solidFill>
              <a:latin typeface="Sora Light"/>
              <a:ea typeface="Sora Light"/>
              <a:cs typeface="Sora Light"/>
              <a:sym typeface="Sora Light"/>
            </a:endParaRPr>
          </a:p>
        </p:txBody>
      </p:sp>
      <p:sp>
        <p:nvSpPr>
          <p:cNvPr id="409" name="Google Shape;409;p43"/>
          <p:cNvSpPr/>
          <p:nvPr/>
        </p:nvSpPr>
        <p:spPr>
          <a:xfrm>
            <a:off x="5234725" y="308655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0" name="Google Shape;410;p43"/>
          <p:cNvSpPr txBox="1"/>
          <p:nvPr/>
        </p:nvSpPr>
        <p:spPr>
          <a:xfrm>
            <a:off x="5217075" y="323010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7</a:t>
            </a:r>
            <a:endParaRPr sz="900">
              <a:solidFill>
                <a:srgbClr val="153989"/>
              </a:solidFill>
              <a:latin typeface="Sora Light"/>
              <a:ea typeface="Sora Light"/>
              <a:cs typeface="Sora Light"/>
              <a:sym typeface="Sora Light"/>
            </a:endParaRPr>
          </a:p>
        </p:txBody>
      </p:sp>
      <p:sp>
        <p:nvSpPr>
          <p:cNvPr id="411" name="Google Shape;411;p43"/>
          <p:cNvSpPr/>
          <p:nvPr/>
        </p:nvSpPr>
        <p:spPr>
          <a:xfrm>
            <a:off x="5974075" y="2505350"/>
            <a:ext cx="610200" cy="610200"/>
          </a:xfrm>
          <a:prstGeom prst="ellipse">
            <a:avLst/>
          </a:prstGeom>
          <a:solidFill>
            <a:schemeClr val="lt1"/>
          </a:solidFill>
          <a:ln cap="flat" cmpd="sng" w="9525">
            <a:solidFill>
              <a:srgbClr val="1539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2" name="Google Shape;412;p43"/>
          <p:cNvSpPr txBox="1"/>
          <p:nvPr/>
        </p:nvSpPr>
        <p:spPr>
          <a:xfrm>
            <a:off x="5956425" y="2648900"/>
            <a:ext cx="76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153989"/>
                </a:solidFill>
                <a:latin typeface="Sora Light"/>
                <a:ea typeface="Sora Light"/>
                <a:cs typeface="Sora Light"/>
                <a:sym typeface="Sora Light"/>
              </a:rPr>
              <a:t>Course 8</a:t>
            </a:r>
            <a:endParaRPr sz="900">
              <a:solidFill>
                <a:srgbClr val="153989"/>
              </a:solidFill>
              <a:latin typeface="Sora Light"/>
              <a:ea typeface="Sora Light"/>
              <a:cs typeface="Sora Light"/>
              <a:sym typeface="Sora Light"/>
            </a:endParaRPr>
          </a:p>
        </p:txBody>
      </p:sp>
      <p:sp>
        <p:nvSpPr>
          <p:cNvPr id="413" name="Google Shape;413;p43"/>
          <p:cNvSpPr/>
          <p:nvPr/>
        </p:nvSpPr>
        <p:spPr>
          <a:xfrm>
            <a:off x="2276874" y="5087100"/>
            <a:ext cx="4670100" cy="252000"/>
          </a:xfrm>
          <a:prstGeom prst="rightArrow">
            <a:avLst>
              <a:gd fmla="val 50000" name="adj1"/>
              <a:gd fmla="val 50000" name="adj2"/>
            </a:avLst>
          </a:prstGeom>
          <a:solidFill>
            <a:srgbClr val="153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000">
                <a:solidFill>
                  <a:srgbClr val="153988"/>
                </a:solidFill>
                <a:latin typeface="Montserrat"/>
                <a:ea typeface="Montserrat"/>
                <a:cs typeface="Montserrat"/>
                <a:sym typeface="Montserrat"/>
              </a:rPr>
              <a:t>MAXIMUM</a:t>
            </a:r>
            <a:endParaRPr b="1" sz="1000">
              <a:solidFill>
                <a:srgbClr val="153988"/>
              </a:solidFill>
            </a:endParaRPr>
          </a:p>
        </p:txBody>
      </p:sp>
      <p:sp>
        <p:nvSpPr>
          <p:cNvPr id="414" name="Google Shape;414;p43"/>
          <p:cNvSpPr/>
          <p:nvPr/>
        </p:nvSpPr>
        <p:spPr>
          <a:xfrm>
            <a:off x="824788" y="5033088"/>
            <a:ext cx="1206600" cy="360000"/>
          </a:xfrm>
          <a:prstGeom prst="roundRect">
            <a:avLst>
              <a:gd fmla="val 33582" name="adj"/>
            </a:avLst>
          </a:prstGeom>
          <a:solidFill>
            <a:srgbClr val="4285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
                <a:solidFill>
                  <a:schemeClr val="lt1"/>
                </a:solidFill>
                <a:latin typeface="Montserrat"/>
                <a:ea typeface="Montserrat"/>
                <a:cs typeface="Montserrat"/>
                <a:sym typeface="Montserrat"/>
              </a:rPr>
              <a:t>12h/week</a:t>
            </a:r>
            <a:endParaRPr b="1">
              <a:solidFill>
                <a:schemeClr val="lt1"/>
              </a:solidFill>
              <a:latin typeface="Montserrat"/>
              <a:ea typeface="Montserrat"/>
              <a:cs typeface="Montserrat"/>
              <a:sym typeface="Montserrat"/>
            </a:endParaRPr>
          </a:p>
        </p:txBody>
      </p:sp>
      <p:sp>
        <p:nvSpPr>
          <p:cNvPr id="415" name="Google Shape;415;p43"/>
          <p:cNvSpPr txBox="1"/>
          <p:nvPr/>
        </p:nvSpPr>
        <p:spPr>
          <a:xfrm>
            <a:off x="5122613" y="4893513"/>
            <a:ext cx="1904700" cy="25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fr">
                <a:solidFill>
                  <a:srgbClr val="153988"/>
                </a:solidFill>
                <a:latin typeface="Montserrat"/>
                <a:ea typeface="Montserrat"/>
                <a:cs typeface="Montserrat"/>
                <a:sym typeface="Montserrat"/>
              </a:rPr>
              <a:t>16 weeks total</a:t>
            </a:r>
            <a:endParaRPr b="1">
              <a:solidFill>
                <a:srgbClr val="153988"/>
              </a:solidFill>
            </a:endParaRPr>
          </a:p>
        </p:txBody>
      </p:sp>
      <p:sp>
        <p:nvSpPr>
          <p:cNvPr id="416" name="Google Shape;416;p43"/>
          <p:cNvSpPr/>
          <p:nvPr/>
        </p:nvSpPr>
        <p:spPr>
          <a:xfrm>
            <a:off x="845938" y="5718213"/>
            <a:ext cx="1206600" cy="360000"/>
          </a:xfrm>
          <a:prstGeom prst="roundRect">
            <a:avLst>
              <a:gd fmla="val 33582" name="adj"/>
            </a:avLst>
          </a:prstGeom>
          <a:solidFill>
            <a:srgbClr val="F4CCC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
                <a:solidFill>
                  <a:srgbClr val="153988"/>
                </a:solidFill>
                <a:latin typeface="Montserrat"/>
                <a:ea typeface="Montserrat"/>
                <a:cs typeface="Montserrat"/>
                <a:sym typeface="Montserrat"/>
              </a:rPr>
              <a:t>26h/week</a:t>
            </a:r>
            <a:endParaRPr b="1">
              <a:solidFill>
                <a:srgbClr val="153988"/>
              </a:solidFill>
              <a:latin typeface="Montserrat"/>
              <a:ea typeface="Montserrat"/>
              <a:cs typeface="Montserrat"/>
              <a:sym typeface="Montserrat"/>
            </a:endParaRPr>
          </a:p>
        </p:txBody>
      </p:sp>
      <p:sp>
        <p:nvSpPr>
          <p:cNvPr id="417" name="Google Shape;417;p43"/>
          <p:cNvSpPr txBox="1"/>
          <p:nvPr/>
        </p:nvSpPr>
        <p:spPr>
          <a:xfrm>
            <a:off x="2903838" y="5548138"/>
            <a:ext cx="1904700" cy="25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fr">
                <a:solidFill>
                  <a:srgbClr val="153988"/>
                </a:solidFill>
                <a:latin typeface="Montserrat"/>
                <a:ea typeface="Montserrat"/>
                <a:cs typeface="Montserrat"/>
                <a:sym typeface="Montserrat"/>
              </a:rPr>
              <a:t>8 weeks total</a:t>
            </a:r>
            <a:endParaRPr b="1">
              <a:solidFill>
                <a:srgbClr val="153988"/>
              </a:solidFill>
            </a:endParaRPr>
          </a:p>
        </p:txBody>
      </p:sp>
      <p:sp>
        <p:nvSpPr>
          <p:cNvPr id="418" name="Google Shape;418;p43"/>
          <p:cNvSpPr/>
          <p:nvPr/>
        </p:nvSpPr>
        <p:spPr>
          <a:xfrm>
            <a:off x="2298025" y="6530750"/>
            <a:ext cx="1346400" cy="252000"/>
          </a:xfrm>
          <a:prstGeom prst="rightArrow">
            <a:avLst>
              <a:gd fmla="val 50000" name="adj1"/>
              <a:gd fmla="val 50000" name="adj2"/>
            </a:avLst>
          </a:prstGeom>
          <a:solidFill>
            <a:srgbClr val="153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000">
                <a:solidFill>
                  <a:srgbClr val="153988"/>
                </a:solidFill>
                <a:latin typeface="Montserrat"/>
                <a:ea typeface="Montserrat"/>
                <a:cs typeface="Montserrat"/>
                <a:sym typeface="Montserrat"/>
              </a:rPr>
              <a:t>MAXIMUM</a:t>
            </a:r>
            <a:endParaRPr b="1" sz="1000">
              <a:solidFill>
                <a:srgbClr val="153988"/>
              </a:solidFill>
            </a:endParaRPr>
          </a:p>
        </p:txBody>
      </p:sp>
      <p:sp>
        <p:nvSpPr>
          <p:cNvPr id="419" name="Google Shape;419;p43"/>
          <p:cNvSpPr/>
          <p:nvPr/>
        </p:nvSpPr>
        <p:spPr>
          <a:xfrm>
            <a:off x="845938" y="6476725"/>
            <a:ext cx="1206600" cy="360000"/>
          </a:xfrm>
          <a:prstGeom prst="roundRect">
            <a:avLst>
              <a:gd fmla="val 33582" name="adj"/>
            </a:avLst>
          </a:prstGeom>
          <a:solidFill>
            <a:srgbClr val="FFEA6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
                <a:solidFill>
                  <a:srgbClr val="153988"/>
                </a:solidFill>
                <a:latin typeface="Montserrat"/>
                <a:ea typeface="Montserrat"/>
                <a:cs typeface="Montserrat"/>
                <a:sym typeface="Montserrat"/>
              </a:rPr>
              <a:t>40</a:t>
            </a:r>
            <a:r>
              <a:rPr b="1" lang="fr">
                <a:solidFill>
                  <a:srgbClr val="153988"/>
                </a:solidFill>
                <a:latin typeface="Montserrat"/>
                <a:ea typeface="Montserrat"/>
                <a:cs typeface="Montserrat"/>
                <a:sym typeface="Montserrat"/>
              </a:rPr>
              <a:t>h/week</a:t>
            </a:r>
            <a:endParaRPr b="1">
              <a:solidFill>
                <a:srgbClr val="153988"/>
              </a:solidFill>
              <a:latin typeface="Montserrat"/>
              <a:ea typeface="Montserrat"/>
              <a:cs typeface="Montserrat"/>
              <a:sym typeface="Montserrat"/>
            </a:endParaRPr>
          </a:p>
        </p:txBody>
      </p:sp>
      <p:sp>
        <p:nvSpPr>
          <p:cNvPr id="420" name="Google Shape;420;p43"/>
          <p:cNvSpPr txBox="1"/>
          <p:nvPr/>
        </p:nvSpPr>
        <p:spPr>
          <a:xfrm>
            <a:off x="2048263" y="6306663"/>
            <a:ext cx="1904700" cy="25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fr">
                <a:solidFill>
                  <a:srgbClr val="153988"/>
                </a:solidFill>
                <a:latin typeface="Montserrat"/>
                <a:ea typeface="Montserrat"/>
                <a:cs typeface="Montserrat"/>
                <a:sym typeface="Montserrat"/>
              </a:rPr>
              <a:t>4</a:t>
            </a:r>
            <a:r>
              <a:rPr b="1" lang="fr">
                <a:solidFill>
                  <a:srgbClr val="153988"/>
                </a:solidFill>
                <a:latin typeface="Montserrat"/>
                <a:ea typeface="Montserrat"/>
                <a:cs typeface="Montserrat"/>
                <a:sym typeface="Montserrat"/>
              </a:rPr>
              <a:t>-5 weeks total</a:t>
            </a:r>
            <a:endParaRPr b="1">
              <a:solidFill>
                <a:srgbClr val="153988"/>
              </a:solidFill>
            </a:endParaRPr>
          </a:p>
        </p:txBody>
      </p:sp>
      <p:sp>
        <p:nvSpPr>
          <p:cNvPr id="421" name="Google Shape;421;p43"/>
          <p:cNvSpPr/>
          <p:nvPr/>
        </p:nvSpPr>
        <p:spPr>
          <a:xfrm>
            <a:off x="2276874" y="5732713"/>
            <a:ext cx="2379300" cy="252000"/>
          </a:xfrm>
          <a:prstGeom prst="rightArrow">
            <a:avLst>
              <a:gd fmla="val 50000" name="adj1"/>
              <a:gd fmla="val 50000" name="adj2"/>
            </a:avLst>
          </a:prstGeom>
          <a:solidFill>
            <a:srgbClr val="153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000">
                <a:solidFill>
                  <a:srgbClr val="153988"/>
                </a:solidFill>
                <a:latin typeface="Montserrat"/>
                <a:ea typeface="Montserrat"/>
                <a:cs typeface="Montserrat"/>
                <a:sym typeface="Montserrat"/>
              </a:rPr>
              <a:t>MAXIMUM</a:t>
            </a:r>
            <a:endParaRPr b="1" sz="1000">
              <a:solidFill>
                <a:srgbClr val="153988"/>
              </a:solidFill>
            </a:endParaRPr>
          </a:p>
        </p:txBody>
      </p:sp>
      <p:sp>
        <p:nvSpPr>
          <p:cNvPr id="422" name="Google Shape;422;p43"/>
          <p:cNvSpPr txBox="1"/>
          <p:nvPr/>
        </p:nvSpPr>
        <p:spPr>
          <a:xfrm>
            <a:off x="340200" y="1864700"/>
            <a:ext cx="6995700" cy="4737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200">
                <a:solidFill>
                  <a:srgbClr val="153989"/>
                </a:solidFill>
                <a:highlight>
                  <a:srgbClr val="F8E26B"/>
                </a:highlight>
                <a:latin typeface="Sora"/>
                <a:ea typeface="Sora"/>
                <a:cs typeface="Sora"/>
                <a:sym typeface="Sora"/>
              </a:rPr>
              <a:t>Time commitment</a:t>
            </a:r>
            <a:endParaRPr b="1" sz="1200">
              <a:solidFill>
                <a:srgbClr val="153989"/>
              </a:solidFill>
              <a:highlight>
                <a:srgbClr val="F8E26B"/>
              </a:highlight>
              <a:latin typeface="Sora"/>
              <a:ea typeface="Sora"/>
              <a:cs typeface="Sora"/>
              <a:sym typeface="Sora"/>
            </a:endParaRPr>
          </a:p>
        </p:txBody>
      </p:sp>
      <p:pic>
        <p:nvPicPr>
          <p:cNvPr id="423" name="Google Shape;423;p43"/>
          <p:cNvPicPr preferRelativeResize="0"/>
          <p:nvPr/>
        </p:nvPicPr>
        <p:blipFill>
          <a:blip r:embed="rId7">
            <a:alphaModFix/>
          </a:blip>
          <a:stretch>
            <a:fillRect/>
          </a:stretch>
        </p:blipFill>
        <p:spPr>
          <a:xfrm>
            <a:off x="228600" y="3894825"/>
            <a:ext cx="7353626" cy="58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7" name="Shape 427"/>
        <p:cNvGrpSpPr/>
        <p:nvPr/>
      </p:nvGrpSpPr>
      <p:grpSpPr>
        <a:xfrm>
          <a:off x="0" y="0"/>
          <a:ext cx="0" cy="0"/>
          <a:chOff x="0" y="0"/>
          <a:chExt cx="0" cy="0"/>
        </a:xfrm>
      </p:grpSpPr>
      <p:pic>
        <p:nvPicPr>
          <p:cNvPr id="428" name="Google Shape;428;p44"/>
          <p:cNvPicPr preferRelativeResize="0"/>
          <p:nvPr/>
        </p:nvPicPr>
        <p:blipFill>
          <a:blip r:embed="rId3">
            <a:alphaModFix/>
          </a:blip>
          <a:stretch>
            <a:fillRect/>
          </a:stretch>
        </p:blipFill>
        <p:spPr>
          <a:xfrm>
            <a:off x="5877675" y="10086350"/>
            <a:ext cx="1609750" cy="509476"/>
          </a:xfrm>
          <a:prstGeom prst="rect">
            <a:avLst/>
          </a:prstGeom>
          <a:noFill/>
          <a:ln>
            <a:noFill/>
          </a:ln>
        </p:spPr>
      </p:pic>
      <p:sp>
        <p:nvSpPr>
          <p:cNvPr id="429" name="Google Shape;429;p44"/>
          <p:cNvSpPr/>
          <p:nvPr/>
        </p:nvSpPr>
        <p:spPr>
          <a:xfrm rot="-737">
            <a:off x="282150" y="399545"/>
            <a:ext cx="6995700" cy="707400"/>
          </a:xfrm>
          <a:prstGeom prst="roundRect">
            <a:avLst>
              <a:gd fmla="val 16667" name="adj"/>
            </a:avLst>
          </a:prstGeom>
          <a:solidFill>
            <a:srgbClr val="AE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2400">
                <a:solidFill>
                  <a:srgbClr val="153988"/>
                </a:solidFill>
                <a:latin typeface="Sora ExtraBold"/>
                <a:ea typeface="Sora ExtraBold"/>
                <a:cs typeface="Sora ExtraBold"/>
                <a:sym typeface="Sora ExtraBold"/>
              </a:rPr>
              <a:t>Program</a:t>
            </a:r>
            <a:r>
              <a:rPr lang="fr" sz="2400">
                <a:solidFill>
                  <a:srgbClr val="153988"/>
                </a:solidFill>
                <a:latin typeface="Sora ExtraBold"/>
                <a:ea typeface="Sora ExtraBold"/>
                <a:cs typeface="Sora ExtraBold"/>
                <a:sym typeface="Sora ExtraBold"/>
              </a:rPr>
              <a:t> </a:t>
            </a:r>
            <a:r>
              <a:rPr lang="fr" sz="2400">
                <a:solidFill>
                  <a:srgbClr val="153988"/>
                </a:solidFill>
                <a:latin typeface="Sora ExtraBold"/>
                <a:ea typeface="Sora ExtraBold"/>
                <a:cs typeface="Sora ExtraBold"/>
                <a:sym typeface="Sora ExtraBold"/>
              </a:rPr>
              <a:t>format</a:t>
            </a:r>
            <a:r>
              <a:rPr lang="fr" sz="2400">
                <a:solidFill>
                  <a:srgbClr val="153988"/>
                </a:solidFill>
                <a:latin typeface="Sora ExtraBold"/>
                <a:ea typeface="Sora ExtraBold"/>
                <a:cs typeface="Sora ExtraBold"/>
                <a:sym typeface="Sora ExtraBold"/>
              </a:rPr>
              <a:t> </a:t>
            </a:r>
            <a:endParaRPr sz="2400">
              <a:solidFill>
                <a:srgbClr val="153988"/>
              </a:solidFill>
              <a:latin typeface="Sora"/>
              <a:ea typeface="Sora"/>
              <a:cs typeface="Sora"/>
              <a:sym typeface="Sora"/>
            </a:endParaRPr>
          </a:p>
        </p:txBody>
      </p:sp>
      <p:sp>
        <p:nvSpPr>
          <p:cNvPr id="430" name="Google Shape;430;p44"/>
          <p:cNvSpPr/>
          <p:nvPr/>
        </p:nvSpPr>
        <p:spPr>
          <a:xfrm>
            <a:off x="478375" y="6028000"/>
            <a:ext cx="2979000" cy="720000"/>
          </a:xfrm>
          <a:prstGeom prst="roundRect">
            <a:avLst>
              <a:gd fmla="val 16667" name="adj"/>
            </a:avLst>
          </a:prstGeom>
          <a:solidFill>
            <a:srgbClr val="132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900">
                <a:solidFill>
                  <a:srgbClr val="F8F2EB"/>
                </a:solidFill>
                <a:latin typeface="Poppins"/>
                <a:ea typeface="Poppins"/>
                <a:cs typeface="Poppins"/>
                <a:sym typeface="Poppins"/>
              </a:rPr>
              <a:t>Communication tools</a:t>
            </a:r>
            <a:endParaRPr sz="1900">
              <a:solidFill>
                <a:srgbClr val="F8F2EB"/>
              </a:solidFill>
            </a:endParaRPr>
          </a:p>
        </p:txBody>
      </p:sp>
      <p:pic>
        <p:nvPicPr>
          <p:cNvPr id="431" name="Google Shape;431;p44"/>
          <p:cNvPicPr preferRelativeResize="0"/>
          <p:nvPr/>
        </p:nvPicPr>
        <p:blipFill rotWithShape="1">
          <a:blip r:embed="rId4">
            <a:alphaModFix/>
          </a:blip>
          <a:srcRect b="20412" l="15451" r="17307" t="20418"/>
          <a:stretch/>
        </p:blipFill>
        <p:spPr>
          <a:xfrm>
            <a:off x="612425" y="6899511"/>
            <a:ext cx="1718076" cy="507617"/>
          </a:xfrm>
          <a:prstGeom prst="rect">
            <a:avLst/>
          </a:prstGeom>
          <a:noFill/>
          <a:ln>
            <a:noFill/>
          </a:ln>
        </p:spPr>
      </p:pic>
      <p:sp>
        <p:nvSpPr>
          <p:cNvPr id="432" name="Google Shape;432;p44"/>
          <p:cNvSpPr txBox="1"/>
          <p:nvPr/>
        </p:nvSpPr>
        <p:spPr>
          <a:xfrm>
            <a:off x="282150" y="1446763"/>
            <a:ext cx="5137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700">
              <a:solidFill>
                <a:srgbClr val="153988"/>
              </a:solidFill>
              <a:latin typeface="Sora ExtraBold"/>
              <a:ea typeface="Sora ExtraBold"/>
              <a:cs typeface="Sora ExtraBold"/>
              <a:sym typeface="Sora ExtraBold"/>
            </a:endParaRPr>
          </a:p>
        </p:txBody>
      </p:sp>
      <p:pic>
        <p:nvPicPr>
          <p:cNvPr id="433" name="Google Shape;433;p44"/>
          <p:cNvPicPr preferRelativeResize="0"/>
          <p:nvPr/>
        </p:nvPicPr>
        <p:blipFill>
          <a:blip r:embed="rId5">
            <a:alphaModFix/>
          </a:blip>
          <a:stretch>
            <a:fillRect/>
          </a:stretch>
        </p:blipFill>
        <p:spPr>
          <a:xfrm>
            <a:off x="612425" y="7788550"/>
            <a:ext cx="1335649" cy="357140"/>
          </a:xfrm>
          <a:prstGeom prst="rect">
            <a:avLst/>
          </a:prstGeom>
          <a:noFill/>
          <a:ln>
            <a:noFill/>
          </a:ln>
        </p:spPr>
      </p:pic>
      <p:pic>
        <p:nvPicPr>
          <p:cNvPr id="434" name="Google Shape;434;p44"/>
          <p:cNvPicPr preferRelativeResize="0"/>
          <p:nvPr/>
        </p:nvPicPr>
        <p:blipFill rotWithShape="1">
          <a:blip r:embed="rId6">
            <a:alphaModFix/>
          </a:blip>
          <a:srcRect b="0" l="0" r="0" t="0"/>
          <a:stretch/>
        </p:blipFill>
        <p:spPr>
          <a:xfrm>
            <a:off x="659799" y="8527100"/>
            <a:ext cx="1240902" cy="720000"/>
          </a:xfrm>
          <a:prstGeom prst="rect">
            <a:avLst/>
          </a:prstGeom>
          <a:noFill/>
          <a:ln>
            <a:noFill/>
          </a:ln>
        </p:spPr>
      </p:pic>
      <p:sp>
        <p:nvSpPr>
          <p:cNvPr id="435" name="Google Shape;435;p44"/>
          <p:cNvSpPr txBox="1"/>
          <p:nvPr/>
        </p:nvSpPr>
        <p:spPr>
          <a:xfrm>
            <a:off x="2532750" y="6930125"/>
            <a:ext cx="255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600">
                <a:solidFill>
                  <a:srgbClr val="153988"/>
                </a:solidFill>
                <a:latin typeface="Sora"/>
                <a:ea typeface="Sora"/>
                <a:cs typeface="Sora"/>
                <a:sym typeface="Sora"/>
              </a:rPr>
              <a:t>Where you will learn</a:t>
            </a:r>
            <a:endParaRPr sz="1600">
              <a:solidFill>
                <a:srgbClr val="153988"/>
              </a:solidFill>
              <a:latin typeface="Sora"/>
              <a:ea typeface="Sora"/>
              <a:cs typeface="Sora"/>
              <a:sym typeface="Sora"/>
            </a:endParaRPr>
          </a:p>
        </p:txBody>
      </p:sp>
      <p:sp>
        <p:nvSpPr>
          <p:cNvPr id="436" name="Google Shape;436;p44"/>
          <p:cNvSpPr txBox="1"/>
          <p:nvPr/>
        </p:nvSpPr>
        <p:spPr>
          <a:xfrm>
            <a:off x="2380350" y="7779800"/>
            <a:ext cx="4338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600">
                <a:solidFill>
                  <a:srgbClr val="153988"/>
                </a:solidFill>
                <a:latin typeface="Sora"/>
                <a:ea typeface="Sora"/>
                <a:cs typeface="Sora"/>
                <a:sym typeface="Sora"/>
              </a:rPr>
              <a:t>Where you attend expert sessions</a:t>
            </a:r>
            <a:endParaRPr sz="1600">
              <a:solidFill>
                <a:srgbClr val="153988"/>
              </a:solidFill>
              <a:latin typeface="Sora"/>
              <a:ea typeface="Sora"/>
              <a:cs typeface="Sora"/>
              <a:sym typeface="Sora"/>
            </a:endParaRPr>
          </a:p>
        </p:txBody>
      </p:sp>
      <p:sp>
        <p:nvSpPr>
          <p:cNvPr id="437" name="Google Shape;437;p44"/>
          <p:cNvSpPr txBox="1"/>
          <p:nvPr/>
        </p:nvSpPr>
        <p:spPr>
          <a:xfrm>
            <a:off x="2685150" y="8629500"/>
            <a:ext cx="4338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600">
                <a:solidFill>
                  <a:srgbClr val="153988"/>
                </a:solidFill>
                <a:latin typeface="Sora"/>
                <a:ea typeface="Sora"/>
                <a:cs typeface="Sora"/>
                <a:sym typeface="Sora"/>
              </a:rPr>
              <a:t>Where you interact with experts and fellow learners </a:t>
            </a:r>
            <a:endParaRPr sz="1600">
              <a:solidFill>
                <a:srgbClr val="153988"/>
              </a:solidFill>
              <a:latin typeface="Sora"/>
              <a:ea typeface="Sora"/>
              <a:cs typeface="Sora"/>
              <a:sym typeface="Sora"/>
            </a:endParaRPr>
          </a:p>
        </p:txBody>
      </p:sp>
      <p:sp>
        <p:nvSpPr>
          <p:cNvPr id="438" name="Google Shape;438;p44"/>
          <p:cNvSpPr txBox="1"/>
          <p:nvPr/>
        </p:nvSpPr>
        <p:spPr>
          <a:xfrm>
            <a:off x="3148825" y="9369388"/>
            <a:ext cx="4338600" cy="446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1700">
                <a:solidFill>
                  <a:srgbClr val="153988"/>
                </a:solidFill>
                <a:latin typeface="Sora"/>
                <a:ea typeface="Sora"/>
                <a:cs typeface="Sora"/>
                <a:sym typeface="Sora"/>
              </a:rPr>
              <a:t>… and many other tools</a:t>
            </a:r>
            <a:endParaRPr sz="1700">
              <a:solidFill>
                <a:srgbClr val="153988"/>
              </a:solidFill>
              <a:latin typeface="Sora"/>
              <a:ea typeface="Sora"/>
              <a:cs typeface="Sora"/>
              <a:sym typeface="Sora"/>
            </a:endParaRPr>
          </a:p>
        </p:txBody>
      </p:sp>
      <p:sp>
        <p:nvSpPr>
          <p:cNvPr id="439" name="Google Shape;439;p44"/>
          <p:cNvSpPr txBox="1"/>
          <p:nvPr/>
        </p:nvSpPr>
        <p:spPr>
          <a:xfrm>
            <a:off x="478350" y="1369188"/>
            <a:ext cx="5435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rgbClr val="153988"/>
                </a:solidFill>
                <a:latin typeface="Sora ExtraBold"/>
                <a:ea typeface="Sora ExtraBold"/>
                <a:cs typeface="Sora ExtraBold"/>
                <a:sym typeface="Sora ExtraBold"/>
              </a:rPr>
              <a:t>To help you succeed, you will have access to:</a:t>
            </a:r>
            <a:endParaRPr sz="1700">
              <a:solidFill>
                <a:srgbClr val="153988"/>
              </a:solidFill>
              <a:latin typeface="Sora ExtraBold"/>
              <a:ea typeface="Sora ExtraBold"/>
              <a:cs typeface="Sora ExtraBold"/>
              <a:sym typeface="Sora ExtraBold"/>
            </a:endParaRPr>
          </a:p>
        </p:txBody>
      </p:sp>
      <p:sp>
        <p:nvSpPr>
          <p:cNvPr id="440" name="Google Shape;440;p44"/>
          <p:cNvSpPr/>
          <p:nvPr/>
        </p:nvSpPr>
        <p:spPr>
          <a:xfrm>
            <a:off x="478350" y="2077075"/>
            <a:ext cx="1733100" cy="728400"/>
          </a:xfrm>
          <a:prstGeom prst="roundRect">
            <a:avLst>
              <a:gd fmla="val 16667" name="adj"/>
            </a:avLst>
          </a:prstGeom>
          <a:solidFill>
            <a:srgbClr val="0B2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FFFFFF"/>
                </a:solidFill>
                <a:latin typeface="Sora"/>
                <a:ea typeface="Sora"/>
                <a:cs typeface="Sora"/>
                <a:sym typeface="Sora"/>
              </a:rPr>
              <a:t>Self-paced learning</a:t>
            </a:r>
            <a:endParaRPr b="1" sz="2400">
              <a:solidFill>
                <a:srgbClr val="FFFFFF"/>
              </a:solidFill>
              <a:latin typeface="Sora"/>
              <a:ea typeface="Sora"/>
              <a:cs typeface="Sora"/>
              <a:sym typeface="Sora"/>
            </a:endParaRPr>
          </a:p>
        </p:txBody>
      </p:sp>
      <p:sp>
        <p:nvSpPr>
          <p:cNvPr id="441" name="Google Shape;441;p44"/>
          <p:cNvSpPr txBox="1"/>
          <p:nvPr/>
        </p:nvSpPr>
        <p:spPr>
          <a:xfrm>
            <a:off x="478375" y="2840400"/>
            <a:ext cx="2130600" cy="1132800"/>
          </a:xfrm>
          <a:prstGeom prst="rect">
            <a:avLst/>
          </a:prstGeom>
          <a:noFill/>
          <a:ln>
            <a:noFill/>
          </a:ln>
        </p:spPr>
        <p:txBody>
          <a:bodyPr anchorCtr="0" anchor="t" bIns="91425" lIns="91425" spcFirstLastPara="1" rIns="91425" wrap="square" tIns="91425">
            <a:noAutofit/>
          </a:bodyPr>
          <a:lstStyle/>
          <a:p>
            <a:pPr indent="-166199" lvl="0" marL="179999" rtl="0" algn="l">
              <a:lnSpc>
                <a:spcPct val="100000"/>
              </a:lnSpc>
              <a:spcBef>
                <a:spcPts val="0"/>
              </a:spcBef>
              <a:spcAft>
                <a:spcPts val="0"/>
              </a:spcAft>
              <a:buClr>
                <a:srgbClr val="434343"/>
              </a:buClr>
              <a:buSzPts val="1200"/>
              <a:buFont typeface="Sora Light"/>
              <a:buChar char="●"/>
            </a:pPr>
            <a:r>
              <a:rPr lang="fr" sz="1200">
                <a:solidFill>
                  <a:srgbClr val="0B286A"/>
                </a:solidFill>
                <a:latin typeface="Sora Light"/>
                <a:ea typeface="Sora Light"/>
                <a:cs typeface="Sora Light"/>
                <a:sym typeface="Sora Light"/>
              </a:rPr>
              <a:t>Google Certification Course</a:t>
            </a:r>
            <a:r>
              <a:rPr lang="fr" sz="1200">
                <a:solidFill>
                  <a:srgbClr val="434343"/>
                </a:solidFill>
                <a:latin typeface="Sora Light"/>
                <a:ea typeface="Sora Light"/>
                <a:cs typeface="Sora Light"/>
                <a:sym typeface="Sora Light"/>
              </a:rPr>
              <a:t> on Coursera</a:t>
            </a:r>
            <a:endParaRPr sz="1200">
              <a:solidFill>
                <a:srgbClr val="434343"/>
              </a:solidFill>
              <a:latin typeface="Sora Light"/>
              <a:ea typeface="Sora Light"/>
              <a:cs typeface="Sora Light"/>
              <a:sym typeface="Sora Light"/>
            </a:endParaRPr>
          </a:p>
          <a:p>
            <a:pPr indent="-166199" lvl="0" marL="179999" rtl="0" algn="l">
              <a:lnSpc>
                <a:spcPct val="100000"/>
              </a:lnSpc>
              <a:spcBef>
                <a:spcPts val="700"/>
              </a:spcBef>
              <a:spcAft>
                <a:spcPts val="700"/>
              </a:spcAft>
              <a:buClr>
                <a:srgbClr val="434343"/>
              </a:buClr>
              <a:buSzPts val="1200"/>
              <a:buFont typeface="Sora Light"/>
              <a:buChar char="●"/>
            </a:pPr>
            <a:r>
              <a:rPr lang="fr" sz="1200">
                <a:solidFill>
                  <a:srgbClr val="0B286A"/>
                </a:solidFill>
                <a:latin typeface="Sora Light"/>
                <a:ea typeface="Sora Light"/>
                <a:cs typeface="Sora Light"/>
                <a:sym typeface="Sora Light"/>
              </a:rPr>
              <a:t>Technical resources </a:t>
            </a:r>
            <a:endParaRPr i="1" sz="1200">
              <a:solidFill>
                <a:srgbClr val="307BF3"/>
              </a:solidFill>
              <a:latin typeface="Sora Light"/>
              <a:ea typeface="Sora Light"/>
              <a:cs typeface="Sora Light"/>
              <a:sym typeface="Sora Light"/>
            </a:endParaRPr>
          </a:p>
        </p:txBody>
      </p:sp>
      <p:sp>
        <p:nvSpPr>
          <p:cNvPr id="442" name="Google Shape;442;p44"/>
          <p:cNvSpPr/>
          <p:nvPr/>
        </p:nvSpPr>
        <p:spPr>
          <a:xfrm>
            <a:off x="2920225" y="2092175"/>
            <a:ext cx="2130600" cy="728400"/>
          </a:xfrm>
          <a:prstGeom prst="roundRect">
            <a:avLst>
              <a:gd fmla="val 16667" name="adj"/>
            </a:avLst>
          </a:prstGeom>
          <a:solidFill>
            <a:srgbClr val="FFEB6E"/>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0B286A"/>
                </a:solidFill>
                <a:latin typeface="Sora"/>
                <a:ea typeface="Sora"/>
                <a:cs typeface="Sora"/>
                <a:sym typeface="Sora"/>
              </a:rPr>
              <a:t>Expert</a:t>
            </a:r>
            <a:endParaRPr b="1" sz="1800">
              <a:solidFill>
                <a:srgbClr val="0B286A"/>
              </a:solidFill>
              <a:latin typeface="Sora"/>
              <a:ea typeface="Sora"/>
              <a:cs typeface="Sora"/>
              <a:sym typeface="Sora"/>
            </a:endParaRPr>
          </a:p>
          <a:p>
            <a:pPr indent="0" lvl="0" marL="0" rtl="0" algn="l">
              <a:spcBef>
                <a:spcPts val="0"/>
              </a:spcBef>
              <a:spcAft>
                <a:spcPts val="0"/>
              </a:spcAft>
              <a:buNone/>
            </a:pPr>
            <a:r>
              <a:rPr b="1" lang="fr" sz="1800">
                <a:solidFill>
                  <a:srgbClr val="3D3087"/>
                </a:solidFill>
                <a:latin typeface="Sora"/>
                <a:ea typeface="Sora"/>
                <a:cs typeface="Sora"/>
                <a:sym typeface="Sora"/>
              </a:rPr>
              <a:t>sessions</a:t>
            </a:r>
            <a:endParaRPr b="1" sz="2400">
              <a:solidFill>
                <a:srgbClr val="3D3087"/>
              </a:solidFill>
              <a:latin typeface="Sora"/>
              <a:ea typeface="Sora"/>
              <a:cs typeface="Sora"/>
              <a:sym typeface="Sora"/>
            </a:endParaRPr>
          </a:p>
        </p:txBody>
      </p:sp>
      <p:sp>
        <p:nvSpPr>
          <p:cNvPr id="443" name="Google Shape;443;p44"/>
          <p:cNvSpPr txBox="1"/>
          <p:nvPr/>
        </p:nvSpPr>
        <p:spPr>
          <a:xfrm>
            <a:off x="2920225" y="2855500"/>
            <a:ext cx="2551500" cy="1199400"/>
          </a:xfrm>
          <a:prstGeom prst="rect">
            <a:avLst/>
          </a:prstGeom>
          <a:noFill/>
          <a:ln>
            <a:noFill/>
          </a:ln>
        </p:spPr>
        <p:txBody>
          <a:bodyPr anchorCtr="0" anchor="t" bIns="91425" lIns="91425" spcFirstLastPara="1" rIns="91425" wrap="square" tIns="91425">
            <a:noAutofit/>
          </a:bodyPr>
          <a:lstStyle/>
          <a:p>
            <a:pPr indent="-166199" lvl="0" marL="179999" rtl="0" algn="l">
              <a:lnSpc>
                <a:spcPct val="100000"/>
              </a:lnSpc>
              <a:spcBef>
                <a:spcPts val="0"/>
              </a:spcBef>
              <a:spcAft>
                <a:spcPts val="0"/>
              </a:spcAft>
              <a:buClr>
                <a:srgbClr val="434343"/>
              </a:buClr>
              <a:buSzPts val="1200"/>
              <a:buFont typeface="Sora Light"/>
              <a:buChar char="●"/>
            </a:pPr>
            <a:r>
              <a:rPr lang="fr" sz="1200">
                <a:solidFill>
                  <a:srgbClr val="434343"/>
                </a:solidFill>
                <a:latin typeface="Sora Light"/>
                <a:ea typeface="Sora Light"/>
                <a:cs typeface="Sora Light"/>
                <a:sym typeface="Sora Light"/>
              </a:rPr>
              <a:t>Live </a:t>
            </a:r>
            <a:r>
              <a:rPr lang="fr" sz="1200">
                <a:solidFill>
                  <a:srgbClr val="153989"/>
                </a:solidFill>
                <a:latin typeface="Sora Light"/>
                <a:ea typeface="Sora Light"/>
                <a:cs typeface="Sora Light"/>
                <a:sym typeface="Sora Light"/>
              </a:rPr>
              <a:t>technical sessions</a:t>
            </a:r>
            <a:endParaRPr sz="1200">
              <a:solidFill>
                <a:srgbClr val="153989"/>
              </a:solidFill>
              <a:latin typeface="Sora Light"/>
              <a:ea typeface="Sora Light"/>
              <a:cs typeface="Sora Light"/>
              <a:sym typeface="Sora Light"/>
            </a:endParaRPr>
          </a:p>
          <a:p>
            <a:pPr indent="-166199" lvl="0" marL="179999" rtl="0" algn="l">
              <a:lnSpc>
                <a:spcPct val="100000"/>
              </a:lnSpc>
              <a:spcBef>
                <a:spcPts val="700"/>
              </a:spcBef>
              <a:spcAft>
                <a:spcPts val="700"/>
              </a:spcAft>
              <a:buClr>
                <a:srgbClr val="434343"/>
              </a:buClr>
              <a:buSzPts val="1200"/>
              <a:buFont typeface="Sora Light"/>
              <a:buChar char="●"/>
            </a:pPr>
            <a:r>
              <a:rPr lang="fr" sz="1200">
                <a:solidFill>
                  <a:srgbClr val="434343"/>
                </a:solidFill>
                <a:latin typeface="Sora Light"/>
                <a:ea typeface="Sora Light"/>
                <a:cs typeface="Sora Light"/>
                <a:sym typeface="Sora Light"/>
              </a:rPr>
              <a:t>Live </a:t>
            </a:r>
            <a:r>
              <a:rPr lang="fr" sz="1200">
                <a:solidFill>
                  <a:srgbClr val="153989"/>
                </a:solidFill>
                <a:latin typeface="Sora Light"/>
                <a:ea typeface="Sora Light"/>
                <a:cs typeface="Sora Light"/>
                <a:sym typeface="Sora Light"/>
              </a:rPr>
              <a:t>practical sessions</a:t>
            </a:r>
            <a:endParaRPr sz="1200">
              <a:solidFill>
                <a:srgbClr val="153989"/>
              </a:solidFill>
              <a:latin typeface="Sora Light"/>
              <a:ea typeface="Sora Light"/>
              <a:cs typeface="Sora Light"/>
              <a:sym typeface="Sora Light"/>
            </a:endParaRPr>
          </a:p>
        </p:txBody>
      </p:sp>
      <p:sp>
        <p:nvSpPr>
          <p:cNvPr id="444" name="Google Shape;444;p44"/>
          <p:cNvSpPr/>
          <p:nvPr/>
        </p:nvSpPr>
        <p:spPr>
          <a:xfrm>
            <a:off x="493375" y="3774850"/>
            <a:ext cx="1718100" cy="728400"/>
          </a:xfrm>
          <a:prstGeom prst="roundRect">
            <a:avLst>
              <a:gd fmla="val 16667" name="adj"/>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FFFFFF"/>
                </a:solidFill>
                <a:latin typeface="Sora"/>
                <a:ea typeface="Sora"/>
                <a:cs typeface="Sora"/>
                <a:sym typeface="Sora"/>
              </a:rPr>
              <a:t>Support</a:t>
            </a:r>
            <a:endParaRPr b="1" sz="2400">
              <a:solidFill>
                <a:srgbClr val="FFFFFF"/>
              </a:solidFill>
              <a:latin typeface="Sora"/>
              <a:ea typeface="Sora"/>
              <a:cs typeface="Sora"/>
              <a:sym typeface="Sora"/>
            </a:endParaRPr>
          </a:p>
        </p:txBody>
      </p:sp>
      <p:sp>
        <p:nvSpPr>
          <p:cNvPr id="445" name="Google Shape;445;p44"/>
          <p:cNvSpPr txBox="1"/>
          <p:nvPr/>
        </p:nvSpPr>
        <p:spPr>
          <a:xfrm>
            <a:off x="505657" y="4538175"/>
            <a:ext cx="2551500" cy="1002900"/>
          </a:xfrm>
          <a:prstGeom prst="rect">
            <a:avLst/>
          </a:prstGeom>
          <a:noFill/>
          <a:ln>
            <a:noFill/>
          </a:ln>
        </p:spPr>
        <p:txBody>
          <a:bodyPr anchorCtr="0" anchor="t" bIns="91425" lIns="91425" spcFirstLastPara="1" rIns="91425" wrap="square" tIns="91425">
            <a:noAutofit/>
          </a:bodyPr>
          <a:lstStyle/>
          <a:p>
            <a:pPr indent="-166199" lvl="0" marL="179999" rtl="0" algn="l">
              <a:lnSpc>
                <a:spcPct val="100000"/>
              </a:lnSpc>
              <a:spcBef>
                <a:spcPts val="0"/>
              </a:spcBef>
              <a:spcAft>
                <a:spcPts val="0"/>
              </a:spcAft>
              <a:buClr>
                <a:srgbClr val="434343"/>
              </a:buClr>
              <a:buSzPts val="1200"/>
              <a:buFont typeface="Sora Light"/>
              <a:buChar char="●"/>
            </a:pPr>
            <a:r>
              <a:rPr lang="fr" sz="1200">
                <a:solidFill>
                  <a:srgbClr val="434343"/>
                </a:solidFill>
                <a:latin typeface="Sora Light"/>
                <a:ea typeface="Sora Light"/>
                <a:cs typeface="Sora Light"/>
                <a:sym typeface="Sora Light"/>
              </a:rPr>
              <a:t>Technical </a:t>
            </a:r>
            <a:r>
              <a:rPr lang="fr" sz="1200">
                <a:solidFill>
                  <a:srgbClr val="153989"/>
                </a:solidFill>
                <a:latin typeface="Sora Light"/>
                <a:ea typeface="Sora Light"/>
                <a:cs typeface="Sora Light"/>
                <a:sym typeface="Sora Light"/>
              </a:rPr>
              <a:t>expert support</a:t>
            </a:r>
            <a:endParaRPr sz="1200">
              <a:solidFill>
                <a:srgbClr val="153989"/>
              </a:solidFill>
              <a:latin typeface="Sora Light"/>
              <a:ea typeface="Sora Light"/>
              <a:cs typeface="Sora Light"/>
              <a:sym typeface="Sora Light"/>
            </a:endParaRPr>
          </a:p>
          <a:p>
            <a:pPr indent="-166199" lvl="0" marL="179999" rtl="0" algn="l">
              <a:lnSpc>
                <a:spcPct val="100000"/>
              </a:lnSpc>
              <a:spcBef>
                <a:spcPts val="700"/>
              </a:spcBef>
              <a:spcAft>
                <a:spcPts val="0"/>
              </a:spcAft>
              <a:buClr>
                <a:srgbClr val="434343"/>
              </a:buClr>
              <a:buSzPts val="1200"/>
              <a:buFont typeface="Sora Light"/>
              <a:buChar char="●"/>
            </a:pPr>
            <a:r>
              <a:rPr lang="fr" sz="1200">
                <a:solidFill>
                  <a:srgbClr val="434343"/>
                </a:solidFill>
                <a:latin typeface="Sora Light"/>
                <a:ea typeface="Sora Light"/>
                <a:cs typeface="Sora Light"/>
                <a:sym typeface="Sora Light"/>
              </a:rPr>
              <a:t>Individual</a:t>
            </a:r>
            <a:r>
              <a:rPr lang="fr" sz="1200">
                <a:solidFill>
                  <a:srgbClr val="153989"/>
                </a:solidFill>
                <a:latin typeface="Sora Light"/>
                <a:ea typeface="Sora Light"/>
                <a:cs typeface="Sora Light"/>
                <a:sym typeface="Sora Light"/>
              </a:rPr>
              <a:t> follow-up 1:1</a:t>
            </a:r>
            <a:endParaRPr sz="1200">
              <a:solidFill>
                <a:srgbClr val="153989"/>
              </a:solidFill>
              <a:latin typeface="Sora Light"/>
              <a:ea typeface="Sora Light"/>
              <a:cs typeface="Sora Light"/>
              <a:sym typeface="Sora Light"/>
            </a:endParaRPr>
          </a:p>
          <a:p>
            <a:pPr indent="-166199" lvl="0" marL="179999" rtl="0" algn="l">
              <a:lnSpc>
                <a:spcPct val="100000"/>
              </a:lnSpc>
              <a:spcBef>
                <a:spcPts val="700"/>
              </a:spcBef>
              <a:spcAft>
                <a:spcPts val="700"/>
              </a:spcAft>
              <a:buClr>
                <a:srgbClr val="153989"/>
              </a:buClr>
              <a:buSzPts val="1200"/>
              <a:buFont typeface="Sora Light"/>
              <a:buChar char="●"/>
            </a:pPr>
            <a:r>
              <a:rPr lang="fr" sz="1200">
                <a:solidFill>
                  <a:srgbClr val="153989"/>
                </a:solidFill>
                <a:latin typeface="Sora Light"/>
                <a:ea typeface="Sora Light"/>
                <a:cs typeface="Sora Light"/>
                <a:sym typeface="Sora Light"/>
              </a:rPr>
              <a:t>Office hours</a:t>
            </a:r>
            <a:endParaRPr sz="1200">
              <a:solidFill>
                <a:srgbClr val="153989"/>
              </a:solidFill>
              <a:latin typeface="Sora Light"/>
              <a:ea typeface="Sora Light"/>
              <a:cs typeface="Sora Light"/>
              <a:sym typeface="Sora Light"/>
            </a:endParaRPr>
          </a:p>
        </p:txBody>
      </p:sp>
      <p:sp>
        <p:nvSpPr>
          <p:cNvPr id="446" name="Google Shape;446;p44"/>
          <p:cNvSpPr txBox="1"/>
          <p:nvPr/>
        </p:nvSpPr>
        <p:spPr>
          <a:xfrm>
            <a:off x="2920238" y="4502013"/>
            <a:ext cx="2551500" cy="865500"/>
          </a:xfrm>
          <a:prstGeom prst="rect">
            <a:avLst/>
          </a:prstGeom>
          <a:noFill/>
          <a:ln>
            <a:noFill/>
          </a:ln>
        </p:spPr>
        <p:txBody>
          <a:bodyPr anchorCtr="0" anchor="t" bIns="91425" lIns="91425" spcFirstLastPara="1" rIns="91425" wrap="square" tIns="91425">
            <a:noAutofit/>
          </a:bodyPr>
          <a:lstStyle/>
          <a:p>
            <a:pPr indent="-166199" lvl="0" marL="179999" rtl="0" algn="l">
              <a:lnSpc>
                <a:spcPct val="100000"/>
              </a:lnSpc>
              <a:spcBef>
                <a:spcPts val="0"/>
              </a:spcBef>
              <a:spcAft>
                <a:spcPts val="0"/>
              </a:spcAft>
              <a:buClr>
                <a:srgbClr val="434343"/>
              </a:buClr>
              <a:buSzPts val="1200"/>
              <a:buFont typeface="Sora Light"/>
              <a:buChar char="●"/>
            </a:pPr>
            <a:r>
              <a:rPr lang="fr" sz="1200">
                <a:solidFill>
                  <a:srgbClr val="434343"/>
                </a:solidFill>
                <a:latin typeface="Sora Light"/>
                <a:ea typeface="Sora Light"/>
                <a:cs typeface="Sora Light"/>
                <a:sym typeface="Sora Light"/>
              </a:rPr>
              <a:t>Support from the </a:t>
            </a:r>
            <a:r>
              <a:rPr lang="fr" sz="1200">
                <a:solidFill>
                  <a:srgbClr val="154AA4"/>
                </a:solidFill>
                <a:latin typeface="Sora Light"/>
                <a:ea typeface="Sora Light"/>
                <a:cs typeface="Sora Light"/>
                <a:sym typeface="Sora Light"/>
              </a:rPr>
              <a:t>community of learners</a:t>
            </a:r>
            <a:endParaRPr sz="1200">
              <a:solidFill>
                <a:srgbClr val="154AA4"/>
              </a:solidFill>
              <a:latin typeface="Sora Light"/>
              <a:ea typeface="Sora Light"/>
              <a:cs typeface="Sora Light"/>
              <a:sym typeface="Sora Light"/>
            </a:endParaRPr>
          </a:p>
          <a:p>
            <a:pPr indent="-166199" lvl="0" marL="179999" rtl="0" algn="l">
              <a:lnSpc>
                <a:spcPct val="100000"/>
              </a:lnSpc>
              <a:spcBef>
                <a:spcPts val="700"/>
              </a:spcBef>
              <a:spcAft>
                <a:spcPts val="700"/>
              </a:spcAft>
              <a:buClr>
                <a:srgbClr val="434343"/>
              </a:buClr>
              <a:buSzPts val="1200"/>
              <a:buFont typeface="Sora Light"/>
              <a:buChar char="●"/>
            </a:pPr>
            <a:r>
              <a:rPr lang="fr" sz="1200">
                <a:solidFill>
                  <a:srgbClr val="434343"/>
                </a:solidFill>
                <a:latin typeface="Sora Light"/>
                <a:ea typeface="Sora Light"/>
                <a:cs typeface="Sora Light"/>
                <a:sym typeface="Sora Light"/>
              </a:rPr>
              <a:t>Possibility of working in </a:t>
            </a:r>
            <a:r>
              <a:rPr lang="fr" sz="1200">
                <a:solidFill>
                  <a:srgbClr val="154AA4"/>
                </a:solidFill>
                <a:latin typeface="Sora Light"/>
                <a:ea typeface="Sora Light"/>
                <a:cs typeface="Sora Light"/>
                <a:sym typeface="Sora Light"/>
              </a:rPr>
              <a:t>study groups</a:t>
            </a:r>
            <a:endParaRPr sz="1200">
              <a:solidFill>
                <a:srgbClr val="154AA4"/>
              </a:solidFill>
              <a:latin typeface="Sora Light"/>
              <a:ea typeface="Sora Light"/>
              <a:cs typeface="Sora Light"/>
              <a:sym typeface="Sora Light"/>
            </a:endParaRPr>
          </a:p>
        </p:txBody>
      </p:sp>
      <p:sp>
        <p:nvSpPr>
          <p:cNvPr id="447" name="Google Shape;447;p44"/>
          <p:cNvSpPr/>
          <p:nvPr/>
        </p:nvSpPr>
        <p:spPr>
          <a:xfrm>
            <a:off x="2920202" y="3732700"/>
            <a:ext cx="2011800" cy="728400"/>
          </a:xfrm>
          <a:prstGeom prst="roundRect">
            <a:avLst>
              <a:gd fmla="val 16667" name="adj"/>
            </a:avLst>
          </a:prstGeom>
          <a:solidFill>
            <a:srgbClr val="FFEB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3D3087"/>
                </a:solidFill>
                <a:latin typeface="Sora"/>
                <a:ea typeface="Sora"/>
                <a:cs typeface="Sora"/>
                <a:sym typeface="Sora"/>
              </a:rPr>
              <a:t>Community</a:t>
            </a:r>
            <a:endParaRPr b="1" sz="2400">
              <a:solidFill>
                <a:srgbClr val="3D3087"/>
              </a:solidFill>
              <a:latin typeface="Sora"/>
              <a:ea typeface="Sora"/>
              <a:cs typeface="Sora"/>
              <a:sym typeface="Sora"/>
            </a:endParaRPr>
          </a:p>
        </p:txBody>
      </p:sp>
      <p:sp>
        <p:nvSpPr>
          <p:cNvPr id="448" name="Google Shape;448;p44"/>
          <p:cNvSpPr/>
          <p:nvPr/>
        </p:nvSpPr>
        <p:spPr>
          <a:xfrm>
            <a:off x="5488950" y="2077075"/>
            <a:ext cx="1819800" cy="728400"/>
          </a:xfrm>
          <a:prstGeom prst="roundRect">
            <a:avLst>
              <a:gd fmla="val 16667" name="adj"/>
            </a:avLst>
          </a:prstGeom>
          <a:solidFill>
            <a:srgbClr val="0B28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FFFFFF"/>
                </a:solidFill>
                <a:latin typeface="Sora"/>
                <a:ea typeface="Sora"/>
                <a:cs typeface="Sora"/>
                <a:sym typeface="Sora"/>
              </a:rPr>
              <a:t>Professional </a:t>
            </a:r>
            <a:endParaRPr b="1" sz="1800">
              <a:solidFill>
                <a:srgbClr val="FFFFFF"/>
              </a:solidFill>
              <a:latin typeface="Sora"/>
              <a:ea typeface="Sora"/>
              <a:cs typeface="Sora"/>
              <a:sym typeface="Sora"/>
            </a:endParaRPr>
          </a:p>
          <a:p>
            <a:pPr indent="0" lvl="0" marL="0" rtl="0" algn="l">
              <a:spcBef>
                <a:spcPts val="0"/>
              </a:spcBef>
              <a:spcAft>
                <a:spcPts val="0"/>
              </a:spcAft>
              <a:buNone/>
            </a:pPr>
            <a:r>
              <a:rPr b="1" lang="fr" sz="1800">
                <a:solidFill>
                  <a:srgbClr val="FFFFFF"/>
                </a:solidFill>
                <a:latin typeface="Sora"/>
                <a:ea typeface="Sora"/>
                <a:cs typeface="Sora"/>
                <a:sym typeface="Sora"/>
              </a:rPr>
              <a:t>skills</a:t>
            </a:r>
            <a:endParaRPr b="1" sz="2400">
              <a:latin typeface="Sora"/>
              <a:ea typeface="Sora"/>
              <a:cs typeface="Sora"/>
              <a:sym typeface="Sora"/>
            </a:endParaRPr>
          </a:p>
        </p:txBody>
      </p:sp>
      <p:sp>
        <p:nvSpPr>
          <p:cNvPr id="449" name="Google Shape;449;p44"/>
          <p:cNvSpPr txBox="1"/>
          <p:nvPr/>
        </p:nvSpPr>
        <p:spPr>
          <a:xfrm>
            <a:off x="5488975" y="2846400"/>
            <a:ext cx="1923300" cy="798300"/>
          </a:xfrm>
          <a:prstGeom prst="rect">
            <a:avLst/>
          </a:prstGeom>
          <a:noFill/>
          <a:ln>
            <a:noFill/>
          </a:ln>
        </p:spPr>
        <p:txBody>
          <a:bodyPr anchorCtr="0" anchor="t" bIns="91425" lIns="91425" spcFirstLastPara="1" rIns="91425" wrap="square" tIns="91425">
            <a:noAutofit/>
          </a:bodyPr>
          <a:lstStyle/>
          <a:p>
            <a:pPr indent="-166199" lvl="0" marL="179999" rtl="0" algn="l">
              <a:lnSpc>
                <a:spcPct val="100000"/>
              </a:lnSpc>
              <a:spcBef>
                <a:spcPts val="0"/>
              </a:spcBef>
              <a:spcAft>
                <a:spcPts val="700"/>
              </a:spcAft>
              <a:buClr>
                <a:srgbClr val="434343"/>
              </a:buClr>
              <a:buSzPts val="1200"/>
              <a:buFont typeface="Sora Light"/>
              <a:buChar char="●"/>
            </a:pPr>
            <a:r>
              <a:rPr lang="fr" sz="1200">
                <a:solidFill>
                  <a:srgbClr val="434343"/>
                </a:solidFill>
                <a:latin typeface="Sora Light"/>
                <a:ea typeface="Sora Light"/>
                <a:cs typeface="Sora Light"/>
                <a:sym typeface="Sora Light"/>
              </a:rPr>
              <a:t>Professional skills track to </a:t>
            </a:r>
            <a:r>
              <a:rPr lang="fr" sz="1200">
                <a:solidFill>
                  <a:srgbClr val="153989"/>
                </a:solidFill>
                <a:latin typeface="Sora Light"/>
                <a:ea typeface="Sora Light"/>
                <a:cs typeface="Sora Light"/>
                <a:sym typeface="Sora Light"/>
              </a:rPr>
              <a:t>develop employability </a:t>
            </a:r>
            <a:endParaRPr sz="1200">
              <a:solidFill>
                <a:srgbClr val="153989"/>
              </a:solidFill>
              <a:latin typeface="Sora Light"/>
              <a:ea typeface="Sora Light"/>
              <a:cs typeface="Sora Light"/>
              <a:sym typeface="Sora Light"/>
            </a:endParaRPr>
          </a:p>
        </p:txBody>
      </p:sp>
      <p:sp>
        <p:nvSpPr>
          <p:cNvPr id="450" name="Google Shape;450;p44"/>
          <p:cNvSpPr/>
          <p:nvPr/>
        </p:nvSpPr>
        <p:spPr>
          <a:xfrm>
            <a:off x="5590675" y="3685625"/>
            <a:ext cx="1718100" cy="728400"/>
          </a:xfrm>
          <a:prstGeom prst="roundRect">
            <a:avLst>
              <a:gd fmla="val 16667" name="adj"/>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800">
                <a:solidFill>
                  <a:srgbClr val="FFFFFF"/>
                </a:solidFill>
                <a:latin typeface="Sora"/>
                <a:ea typeface="Sora"/>
                <a:cs typeface="Sora"/>
                <a:sym typeface="Sora"/>
              </a:rPr>
              <a:t>Mentoring</a:t>
            </a:r>
            <a:endParaRPr b="1" sz="2400">
              <a:solidFill>
                <a:srgbClr val="FFFFFF"/>
              </a:solidFill>
              <a:latin typeface="Sora"/>
              <a:ea typeface="Sora"/>
              <a:cs typeface="Sora"/>
              <a:sym typeface="Sora"/>
            </a:endParaRPr>
          </a:p>
        </p:txBody>
      </p:sp>
      <p:sp>
        <p:nvSpPr>
          <p:cNvPr id="451" name="Google Shape;451;p44"/>
          <p:cNvSpPr txBox="1"/>
          <p:nvPr/>
        </p:nvSpPr>
        <p:spPr>
          <a:xfrm>
            <a:off x="5563475" y="4454950"/>
            <a:ext cx="1923300" cy="865500"/>
          </a:xfrm>
          <a:prstGeom prst="rect">
            <a:avLst/>
          </a:prstGeom>
          <a:noFill/>
          <a:ln>
            <a:noFill/>
          </a:ln>
        </p:spPr>
        <p:txBody>
          <a:bodyPr anchorCtr="0" anchor="t" bIns="91425" lIns="91425" spcFirstLastPara="1" rIns="91425" wrap="square" tIns="91425">
            <a:noAutofit/>
          </a:bodyPr>
          <a:lstStyle/>
          <a:p>
            <a:pPr indent="-166199" lvl="0" marL="179999" rtl="0" algn="l">
              <a:lnSpc>
                <a:spcPct val="100000"/>
              </a:lnSpc>
              <a:spcBef>
                <a:spcPts val="0"/>
              </a:spcBef>
              <a:spcAft>
                <a:spcPts val="700"/>
              </a:spcAft>
              <a:buClr>
                <a:srgbClr val="434343"/>
              </a:buClr>
              <a:buSzPts val="1200"/>
              <a:buFont typeface="Sora Light"/>
              <a:buChar char="●"/>
            </a:pPr>
            <a:r>
              <a:rPr lang="fr" sz="1200">
                <a:solidFill>
                  <a:srgbClr val="434343"/>
                </a:solidFill>
                <a:latin typeface="Sora Light"/>
                <a:ea typeface="Sora Light"/>
                <a:cs typeface="Sora Light"/>
                <a:sym typeface="Sora Light"/>
              </a:rPr>
              <a:t>Access to </a:t>
            </a:r>
            <a:r>
              <a:rPr lang="fr" sz="1200">
                <a:solidFill>
                  <a:srgbClr val="34A853"/>
                </a:solidFill>
                <a:latin typeface="Sora Light"/>
                <a:ea typeface="Sora Light"/>
                <a:cs typeface="Sora Light"/>
                <a:sym typeface="Sora Light"/>
              </a:rPr>
              <a:t> </a:t>
            </a:r>
            <a:r>
              <a:rPr lang="fr" sz="1200">
                <a:solidFill>
                  <a:srgbClr val="153989"/>
                </a:solidFill>
                <a:latin typeface="Sora Light"/>
                <a:ea typeface="Sora Light"/>
                <a:cs typeface="Sora Light"/>
                <a:sym typeface="Sora Light"/>
              </a:rPr>
              <a:t>individual mentoring sessions </a:t>
            </a:r>
            <a:r>
              <a:rPr lang="fr" sz="1200">
                <a:solidFill>
                  <a:srgbClr val="434343"/>
                </a:solidFill>
                <a:latin typeface="Sora Light"/>
                <a:ea typeface="Sora Light"/>
                <a:cs typeface="Sora Light"/>
                <a:sym typeface="Sora Light"/>
              </a:rPr>
              <a:t>with professionals</a:t>
            </a:r>
            <a:endParaRPr sz="1200">
              <a:solidFill>
                <a:srgbClr val="154AA4"/>
              </a:solidFill>
              <a:latin typeface="Sora Light"/>
              <a:ea typeface="Sora Light"/>
              <a:cs typeface="Sora Light"/>
              <a:sym typeface="Sora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Personnalisé 2">
      <a:dk1>
        <a:srgbClr val="000000"/>
      </a:dk1>
      <a:lt1>
        <a:srgbClr val="FFFFFF"/>
      </a:lt1>
      <a:dk2>
        <a:srgbClr val="000000"/>
      </a:dk2>
      <a:lt2>
        <a:srgbClr val="FFFFFF"/>
      </a:lt2>
      <a:accent1>
        <a:srgbClr val="1C87C8"/>
      </a:accent1>
      <a:accent2>
        <a:srgbClr val="CD9929"/>
      </a:accent2>
      <a:accent3>
        <a:srgbClr val="ED3E56"/>
      </a:accent3>
      <a:accent4>
        <a:srgbClr val="0B6940"/>
      </a:accent4>
      <a:accent5>
        <a:srgbClr val="462D72"/>
      </a:accent5>
      <a:accent6>
        <a:srgbClr val="A6C1CE"/>
      </a:accent6>
      <a:hlink>
        <a:srgbClr val="9BB4BD"/>
      </a:hlink>
      <a:folHlink>
        <a:srgbClr val="ED3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Personnalisé 2">
      <a:dk1>
        <a:srgbClr val="000000"/>
      </a:dk1>
      <a:lt1>
        <a:srgbClr val="FFFFFF"/>
      </a:lt1>
      <a:dk2>
        <a:srgbClr val="000000"/>
      </a:dk2>
      <a:lt2>
        <a:srgbClr val="FFFFFF"/>
      </a:lt2>
      <a:accent1>
        <a:srgbClr val="1C87C8"/>
      </a:accent1>
      <a:accent2>
        <a:srgbClr val="CD9929"/>
      </a:accent2>
      <a:accent3>
        <a:srgbClr val="ED3E56"/>
      </a:accent3>
      <a:accent4>
        <a:srgbClr val="0B6940"/>
      </a:accent4>
      <a:accent5>
        <a:srgbClr val="462D72"/>
      </a:accent5>
      <a:accent6>
        <a:srgbClr val="A6C1CE"/>
      </a:accent6>
      <a:hlink>
        <a:srgbClr val="9BB4BD"/>
      </a:hlink>
      <a:folHlink>
        <a:srgbClr val="ED3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